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20"/>
  </p:notesMasterIdLst>
  <p:handoutMasterIdLst>
    <p:handoutMasterId r:id="rId21"/>
  </p:handoutMasterIdLst>
  <p:sldIdLst>
    <p:sldId id="257" r:id="rId3"/>
    <p:sldId id="263" r:id="rId4"/>
    <p:sldId id="272" r:id="rId5"/>
    <p:sldId id="306" r:id="rId6"/>
    <p:sldId id="314" r:id="rId7"/>
    <p:sldId id="308" r:id="rId8"/>
    <p:sldId id="313" r:id="rId9"/>
    <p:sldId id="294" r:id="rId10"/>
    <p:sldId id="307" r:id="rId11"/>
    <p:sldId id="312" r:id="rId12"/>
    <p:sldId id="310" r:id="rId13"/>
    <p:sldId id="303" r:id="rId14"/>
    <p:sldId id="305" r:id="rId15"/>
    <p:sldId id="265" r:id="rId16"/>
    <p:sldId id="262"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cessing Actions from Actionable Messages" id="{7E829F76-CD83-44A3-B3F7-007301260BD8}">
          <p14:sldIdLst>
            <p14:sldId id="257"/>
            <p14:sldId id="263"/>
            <p14:sldId id="272"/>
            <p14:sldId id="306"/>
            <p14:sldId id="314"/>
            <p14:sldId id="308"/>
            <p14:sldId id="313"/>
            <p14:sldId id="294"/>
            <p14:sldId id="307"/>
            <p14:sldId id="312"/>
            <p14:sldId id="310"/>
            <p14:sldId id="303"/>
            <p14:sldId id="305"/>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F2F"/>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4029" autoAdjust="0"/>
  </p:normalViewPr>
  <p:slideViewPr>
    <p:cSldViewPr snapToGrid="0">
      <p:cViewPr varScale="1">
        <p:scale>
          <a:sx n="53" d="100"/>
          <a:sy n="53" d="100"/>
        </p:scale>
        <p:origin x="91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9/22/2017 8:31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9/22/2017 8:31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outlook/actionable-messages/security-requirem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365 will call your configured URL, passing an Authentication header with a value of “bearer” plus a signed, encoded token. Your web API can inspect the bearer token and use the </a:t>
            </a:r>
            <a:r>
              <a:rPr lang="en-US" b="1" dirty="0"/>
              <a:t>Microsoft.O365.ActionableMessages.Utilities</a:t>
            </a:r>
            <a:r>
              <a:rPr lang="en-US" dirty="0"/>
              <a:t> NuGet package </a:t>
            </a:r>
          </a:p>
          <a:p>
            <a:endParaRPr lang="en-US" dirty="0"/>
          </a:p>
          <a:p>
            <a:r>
              <a:rPr lang="en-US" dirty="0" err="1"/>
              <a:t>ValidateTokenAsync</a:t>
            </a:r>
            <a:r>
              <a:rPr lang="en-US" dirty="0"/>
              <a:t> will verify the following</a:t>
            </a:r>
          </a:p>
          <a:p>
            <a:r>
              <a:rPr lang="en-US" dirty="0"/>
              <a:t>1. The token is issued by Microsoft and its digital signature is valid.</a:t>
            </a:r>
          </a:p>
          <a:p>
            <a:r>
              <a:rPr lang="en-US" dirty="0"/>
              <a:t>2. The token has not expired.</a:t>
            </a:r>
          </a:p>
          <a:p>
            <a:r>
              <a:rPr lang="en-US" dirty="0"/>
              <a:t>3. The audience claim matches the service domain URL.</a:t>
            </a:r>
          </a:p>
          <a:p>
            <a:endParaRPr lang="en-US" dirty="0"/>
          </a:p>
          <a:p>
            <a:r>
              <a:rPr lang="en-US" dirty="0"/>
              <a:t>The source code for the library is available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https://github.com/OfficeDev/o365-actionable-messages-utilities-for-dotnet</a:t>
            </a:r>
          </a:p>
          <a:p>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40802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365 will call your configured URL, passing an Authentication header with a value of “bearer” plus a signed, encoded token. Your web API can inspect the bearer token and use the </a:t>
            </a:r>
            <a:r>
              <a:rPr lang="en-US" b="1" dirty="0"/>
              <a:t>Microsoft.O365.ActionableMessages.Utilities</a:t>
            </a:r>
            <a:r>
              <a:rPr lang="en-US" dirty="0"/>
              <a:t> NuGet package </a:t>
            </a:r>
          </a:p>
          <a:p>
            <a:endParaRPr lang="en-US" dirty="0"/>
          </a:p>
          <a:p>
            <a:r>
              <a:rPr lang="en-US" dirty="0" err="1"/>
              <a:t>ValidateTokenAsync</a:t>
            </a:r>
            <a:r>
              <a:rPr lang="en-US" dirty="0"/>
              <a:t> will verify the following</a:t>
            </a:r>
          </a:p>
          <a:p>
            <a:r>
              <a:rPr lang="en-US" dirty="0"/>
              <a:t>1. The token is issued by Microsoft and its digital signature is valid.</a:t>
            </a:r>
          </a:p>
          <a:p>
            <a:r>
              <a:rPr lang="en-US" dirty="0"/>
              <a:t>2. The token has not expired.</a:t>
            </a:r>
          </a:p>
          <a:p>
            <a:r>
              <a:rPr lang="en-US" dirty="0"/>
              <a:t>3. The audience claim matches the service domain URL.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49562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CARD-ACTION-STATUS header to provide descriptive text if the operation succeeds or fails.</a:t>
            </a:r>
          </a:p>
          <a:p>
            <a:endParaRPr lang="en-US" dirty="0"/>
          </a:p>
          <a:p>
            <a:r>
              <a:rPr lang="en-US" dirty="0"/>
              <a:t>Do not include user information in the status.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570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completes an action, the card body can be refreshed to include details of the interaction such as an expense approval number or a support ticket number.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8281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Action processing requires a publicly reachable endpoint that is pre-registered using the Actionable Email Developer Dashboard. You cannot use http://localhost as a URL because that is unreachable from Office 365.</a:t>
            </a:r>
          </a:p>
          <a:p>
            <a:pPr marL="0" indent="0">
              <a:buFont typeface="+mj-lt"/>
              <a:buNone/>
            </a:pPr>
            <a:endParaRPr lang="en-US" dirty="0"/>
          </a:p>
          <a:p>
            <a:pPr marL="228600" indent="-228600">
              <a:buFont typeface="+mj-lt"/>
              <a:buAutoNum type="arabicPeriod"/>
            </a:pPr>
            <a:r>
              <a:rPr lang="en-US" dirty="0"/>
              <a:t>User receives an email with an actionable message embedded in the &lt;script&gt; tag</a:t>
            </a:r>
          </a:p>
          <a:p>
            <a:pPr marL="228600" indent="-228600">
              <a:buFont typeface="+mj-lt"/>
              <a:buAutoNum type="arabicPeriod"/>
            </a:pPr>
            <a:r>
              <a:rPr lang="en-US" dirty="0"/>
              <a:t>User interacts with the message action defined in the card such as </a:t>
            </a:r>
            <a:r>
              <a:rPr lang="en-US" dirty="0" err="1"/>
              <a:t>HttpPOST</a:t>
            </a:r>
            <a:endParaRPr lang="en-US" dirty="0"/>
          </a:p>
          <a:p>
            <a:pPr marL="228600" indent="-228600">
              <a:buFont typeface="+mj-lt"/>
              <a:buAutoNum type="arabicPeriod"/>
            </a:pPr>
            <a:r>
              <a:rPr lang="en-US" dirty="0"/>
              <a:t>The HTTP POST message is sent from Office 365 to the pre-registered endpoint. The HTTP POST includes a bearer token that should be validated.</a:t>
            </a:r>
          </a:p>
          <a:p>
            <a:pPr marL="228600" indent="-228600">
              <a:buFont typeface="+mj-lt"/>
              <a:buAutoNum type="arabicPeriod"/>
            </a:pPr>
            <a:r>
              <a:rPr lang="en-US" dirty="0"/>
              <a:t>The status is returned in the HTTP header </a:t>
            </a:r>
            <a:r>
              <a:rPr lang="en-US" b="1" dirty="0"/>
              <a:t>CARD-ACTION-STATUS</a:t>
            </a:r>
            <a:r>
              <a:rPr lang="en-US" dirty="0"/>
              <a:t> with a value indicating success or failure. Optionally, the response body can contain JSON to represent the new UI of the card after successful processing. This requires the </a:t>
            </a:r>
            <a:r>
              <a:rPr lang="en-US" sz="900" b="1" dirty="0">
                <a:latin typeface="Lucida Console" panose="020B0609040504020204" pitchFamily="49" charset="0"/>
              </a:rPr>
              <a:t>CARD-UPDATE-IN-BODY</a:t>
            </a:r>
            <a:r>
              <a:rPr lang="en-US" sz="900" b="0" dirty="0">
                <a:latin typeface="Lucida Console" panose="020B0609040504020204" pitchFamily="49" charset="0"/>
              </a:rPr>
              <a:t> HTTP header with a value of “true”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3565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by your web application sending an Actionable Message to your email server. This can be Office 365 or can be another email server that meets requirements (see https://docs.microsoft.com/en-us/outlook/actionable-messages/security-requirements).</a:t>
            </a:r>
          </a:p>
          <a:p>
            <a:endParaRPr lang="en-US" baseline="0" dirty="0"/>
          </a:p>
          <a:p>
            <a:r>
              <a:rPr lang="en-US" baseline="0" dirty="0"/>
              <a:t>A client capable of displaying message cards displays the email. Clients not capable of displaying message cards will only show the message body, so it’s important to include a meaningful message body.</a:t>
            </a:r>
          </a:p>
          <a:p>
            <a:endParaRPr lang="en-US" baseline="0" dirty="0"/>
          </a:p>
          <a:p>
            <a:r>
              <a:rPr lang="en-US" baseline="0" dirty="0"/>
              <a:t>The card-enabled client, such as Microsoft Outlook, enables the user to click on an action such as “Approve Expense Report”. This causes a message to be sent to Office 365.</a:t>
            </a:r>
          </a:p>
          <a:p>
            <a:endParaRPr lang="en-US" baseline="0" dirty="0"/>
          </a:p>
          <a:p>
            <a:r>
              <a:rPr lang="en-US" baseline="0" dirty="0"/>
              <a:t>Office 365 then sends an HTTP POST request to your application, adding an HTTP header  “Authorization: bearer “ plus a signed </a:t>
            </a:r>
            <a:r>
              <a:rPr lang="en-US" baseline="0" dirty="0" err="1"/>
              <a:t>Oauth</a:t>
            </a:r>
            <a:r>
              <a:rPr lang="en-US" baseline="0" dirty="0"/>
              <a:t> token (JWT formatted token). </a:t>
            </a:r>
          </a:p>
          <a:p>
            <a:endParaRPr lang="en-US" baseline="0" dirty="0"/>
          </a:p>
          <a:p>
            <a:r>
              <a:rPr lang="en-US" baseline="0" dirty="0"/>
              <a:t>Your application validates the token, then sends as the response an HTTP header indicating success or failure. Additionally, the body of the response can include JSON data representing the new UI for the card. </a:t>
            </a:r>
          </a:p>
          <a:p>
            <a:endParaRPr lang="en-US" baseline="0" dirty="0"/>
          </a:p>
          <a:p>
            <a:r>
              <a:rPr lang="en-US" baseline="0" dirty="0"/>
              <a:t>Finally, the full response is sent back to the mail-enabled client from Office 365.</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2444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Although links can be achieved through Markdown, an </a:t>
            </a:r>
            <a:r>
              <a:rPr lang="en-US" dirty="0" err="1"/>
              <a:t>OpenUri</a:t>
            </a:r>
            <a:r>
              <a:rPr lang="en-US" sz="900" b="0" i="0" kern="1200" dirty="0">
                <a:solidFill>
                  <a:schemeClr val="tx1"/>
                </a:solidFill>
                <a:effectLst/>
                <a:latin typeface="Segoe UI Light" pitchFamily="34" charset="0"/>
                <a:ea typeface="+mn-ea"/>
                <a:cs typeface="+mn-cs"/>
              </a:rPr>
              <a:t> action has the advantage of allowing you to specify different URIs for different operating systems, which makes it possible to open the link in an app on mobile devices.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an </a:t>
            </a:r>
            <a:r>
              <a:rPr lang="en-US" dirty="0" err="1"/>
              <a:t>HttpPOST</a:t>
            </a:r>
            <a:r>
              <a:rPr lang="en-US" sz="900" b="0" i="0" kern="1200" dirty="0">
                <a:solidFill>
                  <a:schemeClr val="tx1"/>
                </a:solidFill>
                <a:effectLst/>
                <a:latin typeface="Segoe UI Light" pitchFamily="34" charset="0"/>
                <a:ea typeface="+mn-ea"/>
                <a:cs typeface="+mn-cs"/>
              </a:rPr>
              <a:t> action is executed, a POST request is made to the URL in the </a:t>
            </a:r>
            <a:r>
              <a:rPr lang="en-US" dirty="0"/>
              <a:t>target</a:t>
            </a:r>
            <a:r>
              <a:rPr lang="en-US" sz="900" b="0" i="0" kern="1200" dirty="0">
                <a:solidFill>
                  <a:schemeClr val="tx1"/>
                </a:solidFill>
                <a:effectLst/>
                <a:latin typeface="Segoe UI Light" pitchFamily="34" charset="0"/>
                <a:ea typeface="+mn-ea"/>
                <a:cs typeface="+mn-cs"/>
              </a:rPr>
              <a:t> field, and the target service needs to authenticate the caller. This can be done in a variety of ways, including via a Limited Purpose Token embedded in the target URL. For more information and help on choosing the security mechanism that works best for your particular scenario, please see </a:t>
            </a:r>
            <a:r>
              <a:rPr lang="en-US" sz="900" b="0" i="0" u="sng" kern="1200" dirty="0">
                <a:solidFill>
                  <a:schemeClr val="tx1"/>
                </a:solidFill>
                <a:effectLst/>
                <a:latin typeface="Segoe UI Light" pitchFamily="34" charset="0"/>
                <a:ea typeface="+mn-ea"/>
                <a:cs typeface="+mn-cs"/>
                <a:hlinkClick r:id="rId3"/>
              </a:rPr>
              <a:t>Security requirements for actionable messages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9195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httpPOST</a:t>
            </a:r>
            <a:r>
              <a:rPr lang="en-US" dirty="0"/>
              <a:t> action in a card, either as the </a:t>
            </a:r>
            <a:r>
              <a:rPr lang="en-US" dirty="0" err="1"/>
              <a:t>potentialAction</a:t>
            </a:r>
            <a:r>
              <a:rPr lang="en-US" dirty="0"/>
              <a:t> or as an action within an </a:t>
            </a:r>
            <a:r>
              <a:rPr lang="en-US" dirty="0" err="1"/>
              <a:t>ActionCard</a:t>
            </a:r>
            <a:r>
              <a:rPr lang="en-US" dirty="0"/>
              <a:t> element, provides properties that you can control the data being sent to your web API. Here we see the URL that is being </a:t>
            </a:r>
            <a:r>
              <a:rPr lang="en-US" dirty="0" err="1"/>
              <a:t>POST’ed</a:t>
            </a:r>
            <a:r>
              <a:rPr lang="en-US" dirty="0"/>
              <a:t> to, the HTTP body, and an HTTP header indicating the content type of the data being processed.</a:t>
            </a:r>
          </a:p>
          <a:p>
            <a:endParaRPr lang="en-US" dirty="0"/>
          </a:p>
          <a:p>
            <a:r>
              <a:rPr lang="en-US" dirty="0"/>
              <a:t>The handlebars syntax allows binding to other elements, here we bind to the value of the “comment” input. Note the equals sign preceding the value in the body. This is because our </a:t>
            </a:r>
            <a:r>
              <a:rPr lang="en-US" dirty="0" err="1"/>
              <a:t>WebAPI</a:t>
            </a:r>
            <a:r>
              <a:rPr lang="en-US" dirty="0"/>
              <a:t> sample uses a primitive type instead of a complex type for ease of demonstration. Consider creating a complex type and creating a view model to process it. </a:t>
            </a:r>
          </a:p>
          <a:p>
            <a:endParaRPr lang="en-US" dirty="0"/>
          </a:p>
          <a:p>
            <a:r>
              <a:rPr lang="en-US" dirty="0"/>
              <a:t>For information on posting FORM data to Web API, see:</a:t>
            </a:r>
          </a:p>
          <a:p>
            <a:r>
              <a:rPr lang="en-US" dirty="0"/>
              <a:t>https://docs.microsoft.com/en-us/aspnet/web-api/overview/advanced/sending-html-form-data-part-1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23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Action URLs will not work until the URL is registered in the Actionable Email Developer Dashboard. </a:t>
            </a:r>
          </a:p>
          <a:p>
            <a:endParaRPr lang="en-US" dirty="0"/>
          </a:p>
          <a:p>
            <a:r>
              <a:rPr lang="en-US" dirty="0"/>
              <a:t>Developer flow:</a:t>
            </a:r>
          </a:p>
          <a:p>
            <a:pPr marL="228600" indent="-228600">
              <a:buFont typeface="+mj-lt"/>
              <a:buAutoNum type="arabicPeriod"/>
            </a:pPr>
            <a:r>
              <a:rPr lang="en-US" dirty="0"/>
              <a:t>Use the </a:t>
            </a:r>
            <a:r>
              <a:rPr lang="en-US" dirty="0" err="1"/>
              <a:t>MessageCard</a:t>
            </a:r>
            <a:r>
              <a:rPr lang="en-US" dirty="0"/>
              <a:t> Playground to view samples and design your own cards. </a:t>
            </a:r>
          </a:p>
          <a:p>
            <a:pPr marL="228600" indent="-228600">
              <a:buFont typeface="+mj-lt"/>
              <a:buAutoNum type="arabicPeriod"/>
            </a:pPr>
            <a:r>
              <a:rPr lang="en-US" dirty="0"/>
              <a:t>Use the Actionable Email Developer Dashboard to register providers (whitelist URLs)</a:t>
            </a:r>
          </a:p>
          <a:p>
            <a:pPr marL="228600" indent="-228600">
              <a:buFont typeface="+mj-lt"/>
              <a:buAutoNum type="arabicPeriod"/>
            </a:pPr>
            <a:r>
              <a:rPr lang="en-US" dirty="0"/>
              <a:t>Test your provider’s actions</a:t>
            </a:r>
          </a:p>
          <a:p>
            <a:pPr marL="228600" indent="-228600">
              <a:buFont typeface="+mj-lt"/>
              <a:buAutoNum type="arabicPeriod"/>
            </a:pPr>
            <a:endParaRPr lang="en-US" dirty="0"/>
          </a:p>
          <a:p>
            <a:pPr marL="0" indent="0">
              <a:buFont typeface="+mj-lt"/>
              <a:buNone/>
            </a:pPr>
            <a:r>
              <a:rPr lang="en-US" dirty="0"/>
              <a:t>Every unique scope (My Mailbox, Organization, or Global) must be registered individually.</a:t>
            </a:r>
          </a:p>
          <a:p>
            <a:pPr marL="0" indent="0">
              <a:buFont typeface="+mj-lt"/>
              <a:buNone/>
            </a:pPr>
            <a:endParaRPr lang="en-US" dirty="0"/>
          </a:p>
          <a:p>
            <a:r>
              <a:rPr lang="en-US" sz="900" kern="1200" dirty="0">
                <a:solidFill>
                  <a:schemeClr val="tx1"/>
                </a:solidFill>
                <a:effectLst/>
                <a:latin typeface="Segoe UI Light" pitchFamily="34" charset="0"/>
                <a:ea typeface="+mn-ea"/>
                <a:cs typeface="+mn-cs"/>
              </a:rPr>
              <a:t>Developers aren’t blocked on the approval, they can send actionable messages to themselves – cards would render and actions would work without requiring an approval. The approval is required only to be able to send actionable messages to others.</a:t>
            </a:r>
          </a:p>
          <a:p>
            <a:pPr marL="0" indent="0">
              <a:buFont typeface="+mj-lt"/>
              <a:buNone/>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046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This section is only applicable when your scope of submission to enable actionable messages is </a:t>
            </a:r>
            <a:r>
              <a:rPr lang="en-US" sz="900" b="1" i="0" kern="1200" dirty="0">
                <a:solidFill>
                  <a:schemeClr val="tx1"/>
                </a:solidFill>
                <a:effectLst/>
                <a:latin typeface="Segoe UI Light" pitchFamily="34" charset="0"/>
                <a:ea typeface="+mn-ea"/>
                <a:cs typeface="+mn-cs"/>
              </a:rPr>
              <a:t>Global</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this section, you need to provide details for Microsoft to verify the actionable message and the corresponding actions that are invoked from the email sent by your provider/service.</a:t>
            </a:r>
          </a:p>
          <a:p>
            <a:r>
              <a:rPr lang="en-US" sz="900" b="0" i="0" kern="1200" dirty="0">
                <a:solidFill>
                  <a:schemeClr val="tx1"/>
                </a:solidFill>
                <a:effectLst/>
                <a:latin typeface="Segoe UI Light" pitchFamily="34" charset="0"/>
                <a:ea typeface="+mn-ea"/>
                <a:cs typeface="+mn-cs"/>
              </a:rPr>
              <a:t>Additionally, send a valid email coming from your production servers (or a server with similar DKIM/SPF/From:/Return-Path: headers) including the markup to amverify@microsoft.com. This procedure will enable Microsoft to determine that the solution complies with all the guidelines and requirements listed in Registration Criteria.</a:t>
            </a:r>
          </a:p>
          <a:p>
            <a:r>
              <a:rPr lang="en-US" sz="900" b="0" i="0" kern="1200" dirty="0">
                <a:solidFill>
                  <a:schemeClr val="tx1"/>
                </a:solidFill>
                <a:effectLst/>
                <a:latin typeface="Segoe UI Light" pitchFamily="34" charset="0"/>
                <a:ea typeface="+mn-ea"/>
                <a:cs typeface="+mn-cs"/>
              </a:rPr>
              <a:t>Make sure that the markup is correct prior to sending the email.</a:t>
            </a:r>
          </a:p>
          <a:p>
            <a:r>
              <a:rPr lang="en-US" sz="900" b="0" i="0" kern="1200" dirty="0">
                <a:solidFill>
                  <a:schemeClr val="tx1"/>
                </a:solidFill>
                <a:effectLst/>
                <a:latin typeface="Segoe UI Light" pitchFamily="34" charset="0"/>
                <a:ea typeface="+mn-ea"/>
                <a:cs typeface="+mn-cs"/>
              </a:rPr>
              <a:t>Office 365 removes all markup when forwarding an email. Do not forward the email but send it directly.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25641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7.emf"/><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Cards and Actions using Outlook Actionable Messages</a:t>
            </a:r>
          </a:p>
        </p:txBody>
      </p:sp>
      <p:sp>
        <p:nvSpPr>
          <p:cNvPr id="5" name="Text Placeholder 4"/>
          <p:cNvSpPr>
            <a:spLocks noGrp="1"/>
          </p:cNvSpPr>
          <p:nvPr>
            <p:ph type="body" sz="quarter" idx="12"/>
          </p:nvPr>
        </p:nvSpPr>
        <p:spPr/>
        <p:txBody>
          <a:bodyPr/>
          <a:lstStyle/>
          <a:p>
            <a:r>
              <a:rPr lang="en-US" dirty="0"/>
              <a:t>Processing Actions from Actionable Messages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FC79-4241-4148-AB7A-900D429317FE}"/>
              </a:ext>
            </a:extLst>
          </p:cNvPr>
          <p:cNvSpPr>
            <a:spLocks noGrp="1"/>
          </p:cNvSpPr>
          <p:nvPr>
            <p:ph type="title"/>
          </p:nvPr>
        </p:nvSpPr>
        <p:spPr/>
        <p:txBody>
          <a:bodyPr/>
          <a:lstStyle/>
          <a:p>
            <a:r>
              <a:rPr lang="en-US" dirty="0"/>
              <a:t>Validating the bearer token</a:t>
            </a:r>
          </a:p>
        </p:txBody>
      </p:sp>
      <p:sp>
        <p:nvSpPr>
          <p:cNvPr id="3" name="Text Placeholder 2">
            <a:extLst>
              <a:ext uri="{FF2B5EF4-FFF2-40B4-BE49-F238E27FC236}">
                <a16:creationId xmlns:a16="http://schemas.microsoft.com/office/drawing/2014/main" id="{441683A9-07C0-4AF2-BE18-310792F15914}"/>
              </a:ext>
            </a:extLst>
          </p:cNvPr>
          <p:cNvSpPr>
            <a:spLocks noGrp="1"/>
          </p:cNvSpPr>
          <p:nvPr>
            <p:ph type="body" sz="quarter" idx="10"/>
          </p:nvPr>
        </p:nvSpPr>
        <p:spPr>
          <a:xfrm>
            <a:off x="465138" y="1919804"/>
            <a:ext cx="11533187" cy="3914918"/>
          </a:xfrm>
        </p:spPr>
        <p:txBody>
          <a:bodyPr/>
          <a:lstStyle/>
          <a:p>
            <a:r>
              <a:rPr lang="en-US" dirty="0"/>
              <a:t>Validation Library:</a:t>
            </a:r>
          </a:p>
          <a:p>
            <a:r>
              <a:rPr lang="en-US" sz="1600" b="1" dirty="0"/>
              <a:t>NuGet Package: Microsoft.O365.ActionableMessages.Utilities</a:t>
            </a:r>
          </a:p>
          <a:p>
            <a:r>
              <a:rPr lang="en-US" sz="1600" b="1" dirty="0"/>
              <a:t>Validation class: Microsoft.O365.ActionableMessages.Authentication.ActionableMessageTokenValidator</a:t>
            </a:r>
          </a:p>
          <a:p>
            <a:r>
              <a:rPr lang="en-US" sz="1600" b="1" dirty="0"/>
              <a:t>Source: https://github.com/OfficeDev/o365-actionable-messages-utilities-for-dotnet</a:t>
            </a:r>
          </a:p>
          <a:p>
            <a:endParaRPr lang="en-US" sz="1600" dirty="0"/>
          </a:p>
          <a:p>
            <a:r>
              <a:rPr lang="en-US" dirty="0"/>
              <a:t>Verifies the following:</a:t>
            </a:r>
          </a:p>
          <a:p>
            <a:pPr marL="342900" indent="-342900">
              <a:buFont typeface="Arial" panose="020B0604020202020204" pitchFamily="34" charset="0"/>
              <a:buChar char="•"/>
            </a:pPr>
            <a:r>
              <a:rPr lang="en-US" sz="1600" b="1" dirty="0"/>
              <a:t>The token is issued by Microsoft and its digital signature is valid.</a:t>
            </a:r>
          </a:p>
          <a:p>
            <a:pPr marL="342900" indent="-342900">
              <a:buFont typeface="Arial" panose="020B0604020202020204" pitchFamily="34" charset="0"/>
              <a:buChar char="•"/>
            </a:pPr>
            <a:r>
              <a:rPr lang="en-US" sz="1600" b="1" dirty="0"/>
              <a:t>The token has not expired.</a:t>
            </a:r>
          </a:p>
          <a:p>
            <a:pPr marL="342900" indent="-342900">
              <a:buFont typeface="Arial" panose="020B0604020202020204" pitchFamily="34" charset="0"/>
              <a:buChar char="•"/>
            </a:pPr>
            <a:r>
              <a:rPr lang="en-US" sz="1600" b="1" dirty="0"/>
              <a:t>The audience claim matches the service domain URL.</a:t>
            </a:r>
          </a:p>
          <a:p>
            <a:endParaRPr lang="en-US" dirty="0"/>
          </a:p>
          <a:p>
            <a:endParaRPr lang="en-US" dirty="0"/>
          </a:p>
        </p:txBody>
      </p:sp>
      <p:sp>
        <p:nvSpPr>
          <p:cNvPr id="4" name="Rectangle 3">
            <a:extLst>
              <a:ext uri="{FF2B5EF4-FFF2-40B4-BE49-F238E27FC236}">
                <a16:creationId xmlns:a16="http://schemas.microsoft.com/office/drawing/2014/main" id="{93A860AF-4C26-47B3-8956-0AFD4EC84D04}"/>
              </a:ext>
            </a:extLst>
          </p:cNvPr>
          <p:cNvSpPr/>
          <p:nvPr/>
        </p:nvSpPr>
        <p:spPr>
          <a:xfrm>
            <a:off x="465138" y="5303151"/>
            <a:ext cx="11325809" cy="1477328"/>
          </a:xfrm>
          <a:prstGeom prst="rect">
            <a:avLst/>
          </a:prstGeom>
          <a:ln>
            <a:solidFill>
              <a:schemeClr val="tx1"/>
            </a:solidFill>
          </a:ln>
        </p:spPr>
        <p:txBody>
          <a:bodyPr wrap="square">
            <a:spAutoFit/>
          </a:bodyPr>
          <a:lstStyle/>
          <a:p>
            <a:r>
              <a:rPr lang="en-US" dirty="0" err="1">
                <a:latin typeface="Lucida Console" panose="020B0609040504020204" pitchFamily="49" charset="0"/>
              </a:rPr>
              <a:t>var</a:t>
            </a:r>
            <a:r>
              <a:rPr lang="en-US" dirty="0">
                <a:latin typeface="Lucida Console" panose="020B0609040504020204" pitchFamily="49" charset="0"/>
              </a:rPr>
              <a:t> validator = new </a:t>
            </a:r>
            <a:r>
              <a:rPr lang="en-US" dirty="0" err="1">
                <a:latin typeface="Lucida Console" panose="020B0609040504020204" pitchFamily="49" charset="0"/>
              </a:rPr>
              <a:t>ActionableMessageTokenValidator</a:t>
            </a:r>
            <a:r>
              <a:rPr lang="en-US" dirty="0">
                <a:latin typeface="Lucida Console" panose="020B0609040504020204" pitchFamily="49" charset="0"/>
              </a:rPr>
              <a:t>();            </a:t>
            </a:r>
          </a:p>
          <a:p>
            <a:r>
              <a:rPr lang="en-US" dirty="0" err="1">
                <a:latin typeface="Lucida Console" panose="020B0609040504020204" pitchFamily="49" charset="0"/>
              </a:rPr>
              <a:t>var</a:t>
            </a:r>
            <a:r>
              <a:rPr lang="en-US" dirty="0">
                <a:latin typeface="Lucida Console" panose="020B0609040504020204" pitchFamily="49" charset="0"/>
              </a:rPr>
              <a:t> result = await  </a:t>
            </a:r>
          </a:p>
          <a:p>
            <a:r>
              <a:rPr lang="en-US" dirty="0">
                <a:latin typeface="Lucida Console" panose="020B0609040504020204" pitchFamily="49" charset="0"/>
              </a:rPr>
              <a:t>        </a:t>
            </a:r>
            <a:r>
              <a:rPr lang="en-US" dirty="0" err="1">
                <a:latin typeface="Lucida Console" panose="020B0609040504020204" pitchFamily="49" charset="0"/>
              </a:rPr>
              <a:t>validator.ValidateTokenAsync</a:t>
            </a:r>
            <a:r>
              <a:rPr lang="en-US" dirty="0">
                <a:latin typeface="Lucida Console" panose="020B0609040504020204" pitchFamily="49" charset="0"/>
              </a:rPr>
              <a:t>(</a:t>
            </a:r>
          </a:p>
          <a:p>
            <a:r>
              <a:rPr lang="en-US" dirty="0">
                <a:latin typeface="Lucida Console" panose="020B0609040504020204" pitchFamily="49" charset="0"/>
              </a:rPr>
              <a:t>            </a:t>
            </a:r>
            <a:r>
              <a:rPr lang="en-US" dirty="0" err="1">
                <a:latin typeface="Lucida Console" panose="020B0609040504020204" pitchFamily="49" charset="0"/>
              </a:rPr>
              <a:t>Request.Headers.Authorization.Parameter</a:t>
            </a:r>
            <a:r>
              <a:rPr lang="en-US" dirty="0">
                <a:latin typeface="Lucida Console" panose="020B0609040504020204" pitchFamily="49" charset="0"/>
              </a:rPr>
              <a:t>, </a:t>
            </a:r>
          </a:p>
          <a:p>
            <a:r>
              <a:rPr lang="en-US" dirty="0">
                <a:latin typeface="Lucida Console" panose="020B0609040504020204" pitchFamily="49" charset="0"/>
              </a:rPr>
              <a:t>            "https://api.contoso.com");</a:t>
            </a:r>
            <a:endParaRPr lang="en-US" dirty="0"/>
          </a:p>
        </p:txBody>
      </p:sp>
    </p:spTree>
    <p:extLst>
      <p:ext uri="{BB962C8B-B14F-4D97-AF65-F5344CB8AC3E}">
        <p14:creationId xmlns:p14="http://schemas.microsoft.com/office/powerpoint/2010/main" val="37027204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3DC6-0813-490D-87BA-895830C92287}"/>
              </a:ext>
            </a:extLst>
          </p:cNvPr>
          <p:cNvSpPr>
            <a:spLocks noGrp="1"/>
          </p:cNvSpPr>
          <p:nvPr>
            <p:ph type="title"/>
          </p:nvPr>
        </p:nvSpPr>
        <p:spPr/>
        <p:txBody>
          <a:bodyPr/>
          <a:lstStyle/>
          <a:p>
            <a:r>
              <a:rPr lang="en-US" dirty="0"/>
              <a:t>Validating the bearer token</a:t>
            </a:r>
          </a:p>
        </p:txBody>
      </p:sp>
      <p:sp>
        <p:nvSpPr>
          <p:cNvPr id="3" name="TextBox 2">
            <a:extLst>
              <a:ext uri="{FF2B5EF4-FFF2-40B4-BE49-F238E27FC236}">
                <a16:creationId xmlns:a16="http://schemas.microsoft.com/office/drawing/2014/main" id="{F0F01C72-05B4-4B74-9598-175FBFF4EBA3}"/>
              </a:ext>
            </a:extLst>
          </p:cNvPr>
          <p:cNvSpPr txBox="1"/>
          <p:nvPr/>
        </p:nvSpPr>
        <p:spPr>
          <a:xfrm>
            <a:off x="465139" y="1990405"/>
            <a:ext cx="11755694" cy="4773614"/>
          </a:xfrm>
          <a:prstGeom prst="rect">
            <a:avLst/>
          </a:prstGeom>
          <a:noFill/>
          <a:ln>
            <a:solidFill>
              <a:schemeClr val="tx1"/>
            </a:solidFill>
          </a:ln>
        </p:spPr>
        <p:txBody>
          <a:bodyPr wrap="square" lIns="182880" tIns="146304" rIns="182880" bIns="146304" rtlCol="0">
            <a:spAutoFit/>
          </a:bodyPr>
          <a:lstStyle/>
          <a:p>
            <a:r>
              <a:rPr lang="en-US" sz="1400" dirty="0">
                <a:latin typeface="Lucida Console" panose="020B0609040504020204" pitchFamily="49" charset="0"/>
              </a:rPr>
              <a:t>public </a:t>
            </a:r>
            <a:r>
              <a:rPr lang="en-US" sz="1400" dirty="0" err="1">
                <a:latin typeface="Lucida Console" panose="020B0609040504020204" pitchFamily="49" charset="0"/>
              </a:rPr>
              <a:t>async</a:t>
            </a:r>
            <a:r>
              <a:rPr lang="en-US" sz="1400" dirty="0">
                <a:latin typeface="Lucida Console" panose="020B0609040504020204" pitchFamily="49" charset="0"/>
              </a:rPr>
              <a:t> Task&lt;</a:t>
            </a:r>
            <a:r>
              <a:rPr lang="en-US" sz="1400" dirty="0" err="1">
                <a:latin typeface="Lucida Console" panose="020B0609040504020204" pitchFamily="49" charset="0"/>
              </a:rPr>
              <a:t>HttpResponseMessage</a:t>
            </a:r>
            <a:r>
              <a:rPr lang="en-US" sz="1400" dirty="0">
                <a:latin typeface="Lucida Console" panose="020B0609040504020204" pitchFamily="49" charset="0"/>
              </a:rPr>
              <a:t>&gt; Post([</a:t>
            </a:r>
            <a:r>
              <a:rPr lang="en-US" sz="1400" dirty="0" err="1">
                <a:latin typeface="Lucida Console" panose="020B0609040504020204" pitchFamily="49" charset="0"/>
              </a:rPr>
              <a:t>FromBody</a:t>
            </a:r>
            <a:r>
              <a:rPr lang="en-US" sz="1400" dirty="0">
                <a:latin typeface="Lucida Console" panose="020B0609040504020204" pitchFamily="49" charset="0"/>
              </a:rPr>
              <a:t>]string value)</a:t>
            </a:r>
          </a:p>
          <a:p>
            <a:r>
              <a:rPr lang="en-US" sz="1400" dirty="0">
                <a:latin typeface="Lucida Console" panose="020B0609040504020204" pitchFamily="49" charset="0"/>
              </a:rPr>
              <a:t>{</a:t>
            </a:r>
          </a:p>
          <a:p>
            <a:r>
              <a:rPr lang="en-US" sz="1400" dirty="0">
                <a:solidFill>
                  <a:srgbClr val="72AF2F"/>
                </a:solidFill>
                <a:latin typeface="Lucida Console" panose="020B0609040504020204" pitchFamily="49" charset="0"/>
              </a:rPr>
              <a:t>    //Validate token</a:t>
            </a:r>
            <a:endParaRPr lang="en-US" sz="1400" dirty="0">
              <a:latin typeface="Lucida Console" panose="020B0609040504020204" pitchFamily="49" charset="0"/>
            </a:endParaRPr>
          </a:p>
          <a:p>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validator = new </a:t>
            </a:r>
            <a:r>
              <a:rPr lang="en-US" sz="1400" dirty="0" err="1">
                <a:latin typeface="Lucida Console" panose="020B0609040504020204" pitchFamily="49" charset="0"/>
              </a:rPr>
              <a:t>ActionableMessageTokenValidator</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result = await </a:t>
            </a:r>
            <a:r>
              <a:rPr lang="en-US" sz="1400" dirty="0" err="1">
                <a:latin typeface="Lucida Console" panose="020B0609040504020204" pitchFamily="49" charset="0"/>
              </a:rPr>
              <a:t>validator.ValidateTokenAsync</a:t>
            </a:r>
            <a:r>
              <a:rPr lang="en-US" sz="1400" dirty="0">
                <a:latin typeface="Lucida Console" panose="020B0609040504020204" pitchFamily="49" charset="0"/>
              </a:rPr>
              <a:t>(</a:t>
            </a:r>
            <a:r>
              <a:rPr lang="en-US" sz="1400" dirty="0" err="1">
                <a:latin typeface="Lucida Console" panose="020B0609040504020204" pitchFamily="49" charset="0"/>
              </a:rPr>
              <a:t>Request.Headers.Authorization.Parameter</a:t>
            </a:r>
            <a:r>
              <a:rPr lang="en-US" sz="1400" dirty="0">
                <a:latin typeface="Lucida Console" panose="020B0609040504020204" pitchFamily="49" charset="0"/>
              </a:rPr>
              <a:t>, "https://api.contoso.com");</a:t>
            </a:r>
          </a:p>
          <a:p>
            <a:r>
              <a:rPr lang="en-US" sz="1400" dirty="0">
                <a:latin typeface="Lucida Console" panose="020B0609040504020204" pitchFamily="49" charset="0"/>
              </a:rPr>
              <a:t>    if (!</a:t>
            </a:r>
            <a:r>
              <a:rPr lang="en-US" sz="1400" dirty="0" err="1">
                <a:latin typeface="Lucida Console" panose="020B0609040504020204" pitchFamily="49" charset="0"/>
              </a:rPr>
              <a:t>result.ValidationSucceeded</a:t>
            </a:r>
            <a:r>
              <a:rPr lang="en-US" sz="1400" dirty="0">
                <a:latin typeface="Lucida Console" panose="020B0609040504020204" pitchFamily="49" charset="0"/>
              </a:rPr>
              <a:t>) {</a:t>
            </a:r>
          </a:p>
          <a:p>
            <a:r>
              <a:rPr lang="en-US" sz="1400" dirty="0">
                <a:latin typeface="Lucida Console" panose="020B0609040504020204" pitchFamily="49" charset="0"/>
              </a:rPr>
              <a:t>        return </a:t>
            </a:r>
            <a:r>
              <a:rPr lang="en-US" sz="1400" dirty="0" err="1">
                <a:latin typeface="Lucida Console" panose="020B0609040504020204" pitchFamily="49" charset="0"/>
              </a:rPr>
              <a:t>CreateCardResponse</a:t>
            </a:r>
            <a:r>
              <a:rPr lang="en-US" sz="1400" dirty="0">
                <a:latin typeface="Lucida Console" panose="020B0609040504020204" pitchFamily="49" charset="0"/>
              </a:rPr>
              <a:t>(</a:t>
            </a:r>
            <a:r>
              <a:rPr lang="en-US" sz="1400" dirty="0" err="1">
                <a:latin typeface="Lucida Console" panose="020B0609040504020204" pitchFamily="49" charset="0"/>
              </a:rPr>
              <a:t>HttpStatusCode.Unauthorized</a:t>
            </a:r>
            <a:r>
              <a:rPr lang="en-US" sz="1400" dirty="0">
                <a:latin typeface="Lucida Console" panose="020B0609040504020204" pitchFamily="49" charset="0"/>
              </a:rPr>
              <a:t>, "Invalid token");</a:t>
            </a:r>
          </a:p>
          <a:p>
            <a:r>
              <a:rPr lang="en-US" sz="1400" dirty="0">
                <a:latin typeface="Lucida Console" panose="020B0609040504020204" pitchFamily="49" charset="0"/>
              </a:rPr>
              <a:t>    }</a:t>
            </a:r>
          </a:p>
          <a:p>
            <a:endParaRPr lang="en-US" sz="1400" dirty="0">
              <a:latin typeface="Lucida Console" panose="020B0609040504020204" pitchFamily="49" charset="0"/>
            </a:endParaRPr>
          </a:p>
          <a:p>
            <a:r>
              <a:rPr lang="en-US" sz="1400" dirty="0">
                <a:solidFill>
                  <a:srgbClr val="72AF2F"/>
                </a:solidFill>
                <a:latin typeface="Lucida Console" panose="020B0609040504020204" pitchFamily="49" charset="0"/>
              </a:rPr>
              <a:t>    //Custom business logic to validate the sender and/or performer</a:t>
            </a:r>
          </a:p>
          <a:p>
            <a:r>
              <a:rPr lang="en-US" sz="1400" dirty="0">
                <a:latin typeface="Lucida Console" panose="020B0609040504020204" pitchFamily="49" charset="0"/>
              </a:rPr>
              <a:t>    if ((!</a:t>
            </a:r>
            <a:r>
              <a:rPr lang="en-US" sz="1400" dirty="0" err="1">
                <a:latin typeface="Lucida Console" panose="020B0609040504020204" pitchFamily="49" charset="0"/>
              </a:rPr>
              <a:t>result.Sender.ToLower</a:t>
            </a:r>
            <a:r>
              <a:rPr lang="en-US" sz="1400" dirty="0">
                <a:latin typeface="Lucida Console" panose="020B0609040504020204" pitchFamily="49" charset="0"/>
              </a:rPr>
              <a:t>().</a:t>
            </a:r>
            <a:r>
              <a:rPr lang="en-US" sz="1400" dirty="0" err="1">
                <a:latin typeface="Lucida Console" panose="020B0609040504020204" pitchFamily="49" charset="0"/>
              </a:rPr>
              <a:t>EndsWith</a:t>
            </a:r>
            <a:r>
              <a:rPr lang="en-US" sz="1400" dirty="0">
                <a:latin typeface="Lucida Console" panose="020B0609040504020204" pitchFamily="49" charset="0"/>
              </a:rPr>
              <a:t>("@contoso.com") || !</a:t>
            </a:r>
            <a:r>
              <a:rPr lang="en-US" sz="1400" dirty="0" err="1">
                <a:latin typeface="Lucida Console" panose="020B0609040504020204" pitchFamily="49" charset="0"/>
              </a:rPr>
              <a:t>result.ActionPerformer.ToLower</a:t>
            </a:r>
            <a:r>
              <a:rPr lang="en-US" sz="1400" dirty="0">
                <a:latin typeface="Lucida Console" panose="020B0609040504020204" pitchFamily="49" charset="0"/>
              </a:rPr>
              <a:t>().</a:t>
            </a:r>
            <a:r>
              <a:rPr lang="en-US" sz="1400" dirty="0" err="1">
                <a:latin typeface="Lucida Console" panose="020B0609040504020204" pitchFamily="49" charset="0"/>
              </a:rPr>
              <a:t>EndsWith</a:t>
            </a:r>
            <a:r>
              <a:rPr lang="en-US" sz="1400" dirty="0">
                <a:latin typeface="Lucida Console" panose="020B0609040504020204" pitchFamily="49" charset="0"/>
              </a:rPr>
              <a:t>("@contoso.com")) {</a:t>
            </a:r>
          </a:p>
          <a:p>
            <a:r>
              <a:rPr lang="en-US" sz="1400" dirty="0">
                <a:latin typeface="Lucida Console" panose="020B0609040504020204" pitchFamily="49" charset="0"/>
              </a:rPr>
              <a:t>        return </a:t>
            </a:r>
            <a:r>
              <a:rPr lang="en-US" sz="1400" dirty="0" err="1">
                <a:latin typeface="Lucida Console" panose="020B0609040504020204" pitchFamily="49" charset="0"/>
              </a:rPr>
              <a:t>CreateCardResponse</a:t>
            </a:r>
            <a:r>
              <a:rPr lang="en-US" sz="1400" dirty="0">
                <a:latin typeface="Lucida Console" panose="020B0609040504020204" pitchFamily="49" charset="0"/>
              </a:rPr>
              <a:t>(</a:t>
            </a:r>
            <a:r>
              <a:rPr lang="en-US" sz="1400" dirty="0" err="1">
                <a:latin typeface="Lucida Console" panose="020B0609040504020204" pitchFamily="49" charset="0"/>
              </a:rPr>
              <a:t>HttpStatusCode.Forbidden</a:t>
            </a:r>
            <a:r>
              <a:rPr lang="en-US" sz="1400" dirty="0">
                <a:latin typeface="Lucida Console" panose="020B0609040504020204" pitchFamily="49" charset="0"/>
              </a:rPr>
              <a:t>, "Invalid sender or the performer is not allowed.");</a:t>
            </a:r>
          </a:p>
          <a:p>
            <a:r>
              <a:rPr lang="en-US" sz="1400" dirty="0">
                <a:latin typeface="Lucida Console" panose="020B0609040504020204" pitchFamily="49" charset="0"/>
              </a:rPr>
              <a:t>    }</a:t>
            </a:r>
          </a:p>
          <a:p>
            <a:endParaRPr lang="en-US" sz="1400" dirty="0">
              <a:latin typeface="Lucida Console" panose="020B0609040504020204" pitchFamily="49" charset="0"/>
            </a:endParaRPr>
          </a:p>
          <a:p>
            <a:r>
              <a:rPr lang="en-US" sz="1400" dirty="0">
                <a:solidFill>
                  <a:srgbClr val="72AF2F"/>
                </a:solidFill>
                <a:latin typeface="Lucida Console" panose="020B0609040504020204" pitchFamily="49" charset="0"/>
              </a:rPr>
              <a:t>    // TODO: Add business logic code here to process the expense report.</a:t>
            </a:r>
            <a:endParaRPr lang="en-US" sz="1400" dirty="0">
              <a:latin typeface="Lucida Console" panose="020B0609040504020204" pitchFamily="49" charset="0"/>
            </a:endParaRPr>
          </a:p>
          <a:p>
            <a:r>
              <a:rPr lang="en-US" sz="1400" dirty="0">
                <a:latin typeface="Lucida Console" panose="020B0609040504020204" pitchFamily="49" charset="0"/>
              </a:rPr>
              <a:t>    return </a:t>
            </a:r>
            <a:r>
              <a:rPr lang="en-US" sz="1400" dirty="0" err="1">
                <a:latin typeface="Lucida Console" panose="020B0609040504020204" pitchFamily="49" charset="0"/>
              </a:rPr>
              <a:t>CreateCardResponse</a:t>
            </a:r>
            <a:r>
              <a:rPr lang="en-US" sz="1400" dirty="0">
                <a:latin typeface="Lucida Console" panose="020B0609040504020204" pitchFamily="49" charset="0"/>
              </a:rPr>
              <a:t>(</a:t>
            </a:r>
            <a:r>
              <a:rPr lang="en-US" sz="1400" dirty="0" err="1">
                <a:latin typeface="Lucida Console" panose="020B0609040504020204" pitchFamily="49" charset="0"/>
              </a:rPr>
              <a:t>HttpStatusCode.OK</a:t>
            </a:r>
            <a:r>
              <a:rPr lang="en-US" sz="1400" dirty="0">
                <a:latin typeface="Lucida Console" panose="020B0609040504020204" pitchFamily="49" charset="0"/>
              </a:rPr>
              <a:t>, "The expense was approved.");            </a:t>
            </a:r>
          </a:p>
          <a:p>
            <a:r>
              <a:rPr lang="en-US" sz="1400" dirty="0">
                <a:latin typeface="Lucida Console" panose="020B0609040504020204" pitchFamily="49" charset="0"/>
              </a:rPr>
              <a:t>}</a:t>
            </a:r>
          </a:p>
          <a:p>
            <a:endParaRPr lang="en-US" sz="1100" dirty="0">
              <a:latin typeface="Lucida Console" panose="020B0609040504020204" pitchFamily="49" charset="0"/>
            </a:endParaRPr>
          </a:p>
        </p:txBody>
      </p:sp>
    </p:spTree>
    <p:extLst>
      <p:ext uri="{BB962C8B-B14F-4D97-AF65-F5344CB8AC3E}">
        <p14:creationId xmlns:p14="http://schemas.microsoft.com/office/powerpoint/2010/main" val="42802014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FC4D-D2E6-46BF-8DD2-F7E2619BC320}"/>
              </a:ext>
            </a:extLst>
          </p:cNvPr>
          <p:cNvSpPr>
            <a:spLocks noGrp="1"/>
          </p:cNvSpPr>
          <p:nvPr>
            <p:ph type="title"/>
          </p:nvPr>
        </p:nvSpPr>
        <p:spPr/>
        <p:txBody>
          <a:bodyPr/>
          <a:lstStyle/>
          <a:p>
            <a:r>
              <a:rPr lang="en-US" dirty="0"/>
              <a:t>Reporting success or failure</a:t>
            </a:r>
          </a:p>
        </p:txBody>
      </p:sp>
      <p:sp>
        <p:nvSpPr>
          <p:cNvPr id="3" name="Text Placeholder 2">
            <a:extLst>
              <a:ext uri="{FF2B5EF4-FFF2-40B4-BE49-F238E27FC236}">
                <a16:creationId xmlns:a16="http://schemas.microsoft.com/office/drawing/2014/main" id="{2B87D4EF-4FE3-4CDD-B2F8-18A8CB079AC8}"/>
              </a:ext>
            </a:extLst>
          </p:cNvPr>
          <p:cNvSpPr>
            <a:spLocks noGrp="1"/>
          </p:cNvSpPr>
          <p:nvPr>
            <p:ph type="body" sz="quarter" idx="10"/>
          </p:nvPr>
        </p:nvSpPr>
        <p:spPr>
          <a:xfrm>
            <a:off x="465138" y="2421607"/>
            <a:ext cx="11377457" cy="4486677"/>
          </a:xfrm>
          <a:ln>
            <a:solidFill>
              <a:schemeClr val="tx1"/>
            </a:solidFill>
          </a:ln>
        </p:spPr>
        <p:txBody>
          <a:bodyPr/>
          <a:lstStyle/>
          <a:p>
            <a:r>
              <a:rPr lang="en-US" sz="1400" dirty="0">
                <a:latin typeface="Lucida Console" panose="020B0609040504020204" pitchFamily="49" charset="0"/>
              </a:rPr>
              <a:t>private </a:t>
            </a:r>
            <a:r>
              <a:rPr lang="en-US" sz="1400" dirty="0" err="1">
                <a:latin typeface="Lucida Console" panose="020B0609040504020204" pitchFamily="49" charset="0"/>
              </a:rPr>
              <a:t>HttpResponseMessage</a:t>
            </a:r>
            <a:r>
              <a:rPr lang="en-US" sz="1400" dirty="0">
                <a:latin typeface="Lucida Console" panose="020B0609040504020204" pitchFamily="49" charset="0"/>
              </a:rPr>
              <a:t> </a:t>
            </a:r>
            <a:r>
              <a:rPr lang="en-US" sz="1400" dirty="0" err="1">
                <a:latin typeface="Lucida Console" panose="020B0609040504020204" pitchFamily="49" charset="0"/>
              </a:rPr>
              <a:t>CreateCardResponse</a:t>
            </a:r>
            <a:r>
              <a:rPr lang="en-US" sz="1400" dirty="0">
                <a:latin typeface="Lucida Console" panose="020B0609040504020204" pitchFamily="49" charset="0"/>
              </a:rPr>
              <a:t>(</a:t>
            </a:r>
            <a:r>
              <a:rPr lang="en-US" sz="1400" dirty="0" err="1">
                <a:latin typeface="Lucida Console" panose="020B0609040504020204" pitchFamily="49" charset="0"/>
              </a:rPr>
              <a:t>HttpStatusCode</a:t>
            </a:r>
            <a:r>
              <a:rPr lang="en-US" sz="1400" dirty="0">
                <a:latin typeface="Lucida Console" panose="020B0609040504020204" pitchFamily="49" charset="0"/>
              </a:rPr>
              <a:t> code, string </a:t>
            </a:r>
            <a:r>
              <a:rPr lang="en-US" sz="1400" dirty="0" err="1">
                <a:latin typeface="Lucida Console" panose="020B0609040504020204" pitchFamily="49" charset="0"/>
              </a:rPr>
              <a:t>cardStatus</a:t>
            </a:r>
            <a:r>
              <a:rPr lang="en-US" sz="1400" dirty="0">
                <a:latin typeface="Lucida Console" panose="020B0609040504020204" pitchFamily="49" charset="0"/>
              </a:rPr>
              <a:t>)</a:t>
            </a:r>
          </a:p>
          <a:p>
            <a:r>
              <a:rPr lang="en-US" sz="1400" dirty="0">
                <a:latin typeface="Lucida Console" panose="020B0609040504020204" pitchFamily="49" charset="0"/>
              </a:rPr>
              <a:t>{</a:t>
            </a:r>
          </a:p>
          <a:p>
            <a:r>
              <a:rPr lang="en-US" sz="1400" dirty="0">
                <a:latin typeface="Lucida Console" panose="020B0609040504020204" pitchFamily="49" charset="0"/>
              </a:rPr>
              <a:t>    if(code == </a:t>
            </a:r>
            <a:r>
              <a:rPr lang="en-US" sz="1400" dirty="0" err="1">
                <a:latin typeface="Lucida Console" panose="020B0609040504020204" pitchFamily="49" charset="0"/>
              </a:rPr>
              <a:t>HttpStatusCode.OK</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HttpResponseMessage</a:t>
            </a:r>
            <a:r>
              <a:rPr lang="en-US" sz="1400" dirty="0">
                <a:latin typeface="Lucida Console" panose="020B0609040504020204" pitchFamily="49" charset="0"/>
              </a:rPr>
              <a:t> response = </a:t>
            </a:r>
            <a:r>
              <a:rPr lang="en-US" sz="1400" dirty="0" err="1">
                <a:latin typeface="Lucida Console" panose="020B0609040504020204" pitchFamily="49" charset="0"/>
              </a:rPr>
              <a:t>Request.CreateResponse</a:t>
            </a:r>
            <a:r>
              <a:rPr lang="en-US" sz="1400" dirty="0">
                <a:latin typeface="Lucida Console" panose="020B0609040504020204" pitchFamily="49" charset="0"/>
              </a:rPr>
              <a:t>(code);</a:t>
            </a:r>
          </a:p>
          <a:p>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a:t>
            </a:r>
            <a:r>
              <a:rPr lang="en-US" sz="1400" b="1" dirty="0">
                <a:latin typeface="Lucida Console" panose="020B0609040504020204" pitchFamily="49" charset="0"/>
              </a:rPr>
              <a:t>CARD-ACTION-STATUS</a:t>
            </a:r>
            <a:r>
              <a:rPr lang="en-US" sz="1400" dirty="0">
                <a:latin typeface="Lucida Console" panose="020B0609040504020204" pitchFamily="49" charset="0"/>
              </a:rPr>
              <a:t>", </a:t>
            </a:r>
            <a:r>
              <a:rPr lang="en-US" sz="1400" dirty="0" err="1">
                <a:latin typeface="Lucida Console" panose="020B0609040504020204" pitchFamily="49" charset="0"/>
              </a:rPr>
              <a:t>cardStatus</a:t>
            </a:r>
            <a:r>
              <a:rPr lang="en-US" sz="1400" dirty="0">
                <a:latin typeface="Lucida Console" panose="020B0609040504020204" pitchFamily="49" charset="0"/>
              </a:rPr>
              <a:t>);</a:t>
            </a:r>
          </a:p>
          <a:p>
            <a:r>
              <a:rPr lang="en-US" sz="1400" dirty="0">
                <a:latin typeface="Lucida Console" panose="020B0609040504020204" pitchFamily="49" charset="0"/>
              </a:rPr>
              <a:t>        return response;</a:t>
            </a:r>
          </a:p>
          <a:p>
            <a:r>
              <a:rPr lang="en-US" sz="1400" dirty="0">
                <a:latin typeface="Lucida Console" panose="020B0609040504020204" pitchFamily="49" charset="0"/>
              </a:rPr>
              <a:t>    }</a:t>
            </a:r>
          </a:p>
          <a:p>
            <a:r>
              <a:rPr lang="en-US" sz="1400" dirty="0">
                <a:latin typeface="Lucida Console" panose="020B0609040504020204" pitchFamily="49" charset="0"/>
              </a:rPr>
              <a:t>    else {</a:t>
            </a:r>
          </a:p>
          <a:p>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a:t>
            </a:r>
            <a:r>
              <a:rPr lang="en-US" sz="1400" dirty="0" err="1">
                <a:latin typeface="Lucida Console" panose="020B0609040504020204" pitchFamily="49" charset="0"/>
              </a:rPr>
              <a:t>errorResponse</a:t>
            </a:r>
            <a:r>
              <a:rPr lang="en-US" sz="1400" dirty="0">
                <a:latin typeface="Lucida Console" panose="020B0609040504020204" pitchFamily="49" charset="0"/>
              </a:rPr>
              <a:t> = </a:t>
            </a:r>
            <a:r>
              <a:rPr lang="en-US" sz="1400" dirty="0" err="1">
                <a:latin typeface="Lucida Console" panose="020B0609040504020204" pitchFamily="49" charset="0"/>
              </a:rPr>
              <a:t>Request.CreateErrorResponse</a:t>
            </a:r>
            <a:r>
              <a:rPr lang="en-US" sz="1400" dirty="0">
                <a:latin typeface="Lucida Console" panose="020B0609040504020204" pitchFamily="49" charset="0"/>
              </a:rPr>
              <a:t>(code, new </a:t>
            </a:r>
            <a:r>
              <a:rPr lang="en-US" sz="1400" dirty="0" err="1">
                <a:latin typeface="Lucida Console" panose="020B0609040504020204" pitchFamily="49" charset="0"/>
              </a:rPr>
              <a:t>HttpError</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errorResponse.Headers.Add</a:t>
            </a:r>
            <a:r>
              <a:rPr lang="en-US" sz="1400" dirty="0">
                <a:latin typeface="Lucida Console" panose="020B0609040504020204" pitchFamily="49" charset="0"/>
              </a:rPr>
              <a:t>("</a:t>
            </a:r>
            <a:r>
              <a:rPr lang="en-US" sz="1400" b="1" dirty="0">
                <a:latin typeface="Lucida Console" panose="020B0609040504020204" pitchFamily="49" charset="0"/>
              </a:rPr>
              <a:t>CARD-ACTION-STATUS</a:t>
            </a:r>
            <a:r>
              <a:rPr lang="en-US" sz="1400" dirty="0">
                <a:latin typeface="Lucida Console" panose="020B0609040504020204" pitchFamily="49" charset="0"/>
              </a:rPr>
              <a:t>", </a:t>
            </a:r>
            <a:r>
              <a:rPr lang="en-US" sz="1400" dirty="0" err="1">
                <a:latin typeface="Lucida Console" panose="020B0609040504020204" pitchFamily="49" charset="0"/>
              </a:rPr>
              <a:t>cardStatus</a:t>
            </a:r>
            <a:r>
              <a:rPr lang="en-US" sz="1400" dirty="0">
                <a:latin typeface="Lucida Console" panose="020B0609040504020204" pitchFamily="49" charset="0"/>
              </a:rPr>
              <a:t>);</a:t>
            </a:r>
          </a:p>
          <a:p>
            <a:r>
              <a:rPr lang="en-US" sz="1400" dirty="0">
                <a:latin typeface="Lucida Console" panose="020B0609040504020204" pitchFamily="49" charset="0"/>
              </a:rPr>
              <a:t>        return </a:t>
            </a:r>
            <a:r>
              <a:rPr lang="en-US" sz="1400" dirty="0" err="1">
                <a:latin typeface="Lucida Console" panose="020B0609040504020204" pitchFamily="49" charset="0"/>
              </a:rPr>
              <a:t>errorResponse</a:t>
            </a:r>
            <a:r>
              <a:rPr lang="en-US" sz="1400" dirty="0">
                <a:latin typeface="Lucida Console" panose="020B0609040504020204" pitchFamily="49" charset="0"/>
              </a:rPr>
              <a:t>;</a:t>
            </a:r>
          </a:p>
          <a:p>
            <a:r>
              <a:rPr lang="en-US" sz="1400" dirty="0">
                <a:latin typeface="Lucida Console" panose="020B0609040504020204" pitchFamily="49" charset="0"/>
              </a:rPr>
              <a:t>    }</a:t>
            </a:r>
          </a:p>
          <a:p>
            <a:r>
              <a:rPr lang="en-US" sz="1400" dirty="0">
                <a:latin typeface="Lucida Console" panose="020B0609040504020204" pitchFamily="49" charset="0"/>
              </a:rPr>
              <a:t>}</a:t>
            </a:r>
            <a:endParaRPr lang="en-US" sz="1400" dirty="0">
              <a:gradFill>
                <a:gsLst>
                  <a:gs pos="2917">
                    <a:schemeClr val="tx1"/>
                  </a:gs>
                  <a:gs pos="30000">
                    <a:schemeClr val="tx1"/>
                  </a:gs>
                </a:gsLst>
                <a:lin ang="5400000" scaled="0"/>
              </a:gradFill>
              <a:latin typeface="Lucida Console" panose="020B0609040504020204" pitchFamily="49" charset="0"/>
            </a:endParaRPr>
          </a:p>
        </p:txBody>
      </p:sp>
      <p:sp>
        <p:nvSpPr>
          <p:cNvPr id="7" name="Text Placeholder 2">
            <a:extLst>
              <a:ext uri="{FF2B5EF4-FFF2-40B4-BE49-F238E27FC236}">
                <a16:creationId xmlns:a16="http://schemas.microsoft.com/office/drawing/2014/main" id="{5041189C-1051-4599-BC7A-050715BCCEE6}"/>
              </a:ext>
            </a:extLst>
          </p:cNvPr>
          <p:cNvSpPr txBox="1">
            <a:spLocks/>
          </p:cNvSpPr>
          <p:nvPr/>
        </p:nvSpPr>
        <p:spPr>
          <a:xfrm>
            <a:off x="465138" y="1362243"/>
            <a:ext cx="5088169" cy="658642"/>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CARD-ACTION-STATUS</a:t>
            </a:r>
          </a:p>
          <a:p>
            <a:r>
              <a:rPr lang="en-US" sz="1400" b="1"/>
              <a:t>HTTP header indicating success or failure to the user</a:t>
            </a:r>
            <a:endParaRPr lang="en-US" sz="1400" b="1" dirty="0"/>
          </a:p>
        </p:txBody>
      </p:sp>
    </p:spTree>
    <p:extLst>
      <p:ext uri="{BB962C8B-B14F-4D97-AF65-F5344CB8AC3E}">
        <p14:creationId xmlns:p14="http://schemas.microsoft.com/office/powerpoint/2010/main" val="1736006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AF52-1346-40FE-8EA3-6B7A545F9728}"/>
              </a:ext>
            </a:extLst>
          </p:cNvPr>
          <p:cNvSpPr>
            <a:spLocks noGrp="1"/>
          </p:cNvSpPr>
          <p:nvPr>
            <p:ph type="title"/>
          </p:nvPr>
        </p:nvSpPr>
        <p:spPr/>
        <p:txBody>
          <a:bodyPr/>
          <a:lstStyle/>
          <a:p>
            <a:r>
              <a:rPr lang="en-US" dirty="0"/>
              <a:t>Refresh cards</a:t>
            </a:r>
          </a:p>
        </p:txBody>
      </p:sp>
      <p:sp>
        <p:nvSpPr>
          <p:cNvPr id="6" name="Rectangle 5">
            <a:extLst>
              <a:ext uri="{FF2B5EF4-FFF2-40B4-BE49-F238E27FC236}">
                <a16:creationId xmlns:a16="http://schemas.microsoft.com/office/drawing/2014/main" id="{E6D4743C-283A-41D1-856B-EC2CDE701F2B}"/>
              </a:ext>
            </a:extLst>
          </p:cNvPr>
          <p:cNvSpPr/>
          <p:nvPr/>
        </p:nvSpPr>
        <p:spPr>
          <a:xfrm>
            <a:off x="465138" y="4136199"/>
            <a:ext cx="11533187" cy="2677656"/>
          </a:xfrm>
          <a:prstGeom prst="rect">
            <a:avLst/>
          </a:prstGeom>
          <a:ln>
            <a:solidFill>
              <a:schemeClr val="tx1"/>
            </a:solidFill>
          </a:ln>
        </p:spPr>
        <p:txBody>
          <a:bodyPr wrap="square">
            <a:spAutoFit/>
          </a:bodyPr>
          <a:lstStyle/>
          <a:p>
            <a:r>
              <a:rPr lang="en-US" sz="1400" dirty="0">
                <a:latin typeface="Lucida Console" panose="020B0609040504020204" pitchFamily="49" charset="0"/>
              </a:rPr>
              <a:t>bool approved = </a:t>
            </a:r>
            <a:r>
              <a:rPr lang="en-US" sz="1400" dirty="0" err="1">
                <a:latin typeface="Lucida Console" panose="020B0609040504020204" pitchFamily="49" charset="0"/>
              </a:rPr>
              <a:t>ExpenseModel.IsApproved</a:t>
            </a:r>
            <a:r>
              <a:rPr lang="en-US" sz="1400" dirty="0">
                <a:latin typeface="Lucida Console" panose="020B0609040504020204" pitchFamily="49" charset="0"/>
              </a:rPr>
              <a:t>(value);</a:t>
            </a:r>
          </a:p>
          <a:p>
            <a:r>
              <a:rPr lang="en-US" sz="1400" dirty="0">
                <a:latin typeface="Lucida Console" panose="020B0609040504020204" pitchFamily="49" charset="0"/>
              </a:rPr>
              <a:t>if (approved)</a:t>
            </a:r>
          </a:p>
          <a:p>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response = </a:t>
            </a:r>
            <a:r>
              <a:rPr lang="en-US" sz="1400" dirty="0" err="1">
                <a:latin typeface="Lucida Console" panose="020B0609040504020204" pitchFamily="49" charset="0"/>
              </a:rPr>
              <a:t>Request.CreateResponse</a:t>
            </a:r>
            <a:r>
              <a:rPr lang="en-US" sz="1400" dirty="0">
                <a:latin typeface="Lucida Console" panose="020B0609040504020204" pitchFamily="49" charset="0"/>
              </a:rPr>
              <a:t>(</a:t>
            </a:r>
            <a:r>
              <a:rPr lang="en-US" sz="1400" dirty="0" err="1">
                <a:latin typeface="Lucida Console" panose="020B0609040504020204" pitchFamily="49" charset="0"/>
              </a:rPr>
              <a:t>HttpStatusCode.OK</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("CARD-ACTION-STATUS", "The expense was approved.");</a:t>
            </a:r>
          </a:p>
          <a:p>
            <a:endParaRPr lang="en-US" sz="1400" dirty="0">
              <a:latin typeface="Lucida Console" panose="020B0609040504020204" pitchFamily="49" charset="0"/>
            </a:endParaRPr>
          </a:p>
          <a:p>
            <a:r>
              <a:rPr lang="en-US" sz="1400" dirty="0">
                <a:latin typeface="Lucida Console" panose="020B0609040504020204" pitchFamily="49" charset="0"/>
              </a:rPr>
              <a:t>    //Refresh card</a:t>
            </a:r>
          </a:p>
          <a:p>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a:t>
            </a:r>
            <a:r>
              <a:rPr lang="en-US" sz="1400" b="1" dirty="0">
                <a:latin typeface="Lucida Console" panose="020B0609040504020204" pitchFamily="49" charset="0"/>
              </a:rPr>
              <a:t>CARD-UPDATE-IN-BODY</a:t>
            </a:r>
            <a:r>
              <a:rPr lang="en-US" sz="1400" dirty="0">
                <a:latin typeface="Lucida Console" panose="020B0609040504020204" pitchFamily="49" charset="0"/>
              </a:rPr>
              <a:t>", "true");</a:t>
            </a:r>
          </a:p>
          <a:p>
            <a:r>
              <a:rPr lang="en-US" sz="1400" dirty="0">
                <a:latin typeface="Lucida Console" panose="020B0609040504020204" pitchFamily="49" charset="0"/>
              </a:rPr>
              <a:t>    </a:t>
            </a:r>
            <a:r>
              <a:rPr lang="en-US" sz="1400" dirty="0" err="1">
                <a:latin typeface="Lucida Console" panose="020B0609040504020204" pitchFamily="49" charset="0"/>
              </a:rPr>
              <a:t>response.Content</a:t>
            </a:r>
            <a:r>
              <a:rPr lang="en-US" sz="1400" dirty="0">
                <a:latin typeface="Lucida Console" panose="020B0609040504020204" pitchFamily="49" charset="0"/>
              </a:rPr>
              <a:t> = new </a:t>
            </a:r>
            <a:r>
              <a:rPr lang="en-US" sz="1400" dirty="0" err="1">
                <a:latin typeface="Lucida Console" panose="020B0609040504020204" pitchFamily="49" charset="0"/>
              </a:rPr>
              <a:t>StringContent</a:t>
            </a:r>
            <a:r>
              <a:rPr lang="en-US" sz="1400" dirty="0">
                <a:latin typeface="Lucida Console" panose="020B0609040504020204" pitchFamily="49" charset="0"/>
              </a:rPr>
              <a:t>(</a:t>
            </a:r>
            <a:r>
              <a:rPr lang="en-US" sz="1400" dirty="0" err="1">
                <a:latin typeface="Lucida Console" panose="020B0609040504020204" pitchFamily="49" charset="0"/>
              </a:rPr>
              <a:t>ExpenseModel.GetCardBody</a:t>
            </a:r>
            <a:r>
              <a:rPr lang="en-US" sz="1400" dirty="0">
                <a:latin typeface="Lucida Console" panose="020B0609040504020204" pitchFamily="49" charset="0"/>
              </a:rPr>
              <a:t>(value));</a:t>
            </a:r>
          </a:p>
          <a:p>
            <a:endParaRPr lang="en-US" sz="1400" dirty="0">
              <a:latin typeface="Lucida Console" panose="020B0609040504020204" pitchFamily="49" charset="0"/>
            </a:endParaRPr>
          </a:p>
          <a:p>
            <a:r>
              <a:rPr lang="en-US" sz="1400" dirty="0">
                <a:latin typeface="Lucida Console" panose="020B0609040504020204" pitchFamily="49" charset="0"/>
              </a:rPr>
              <a:t>    return response;</a:t>
            </a:r>
          </a:p>
          <a:p>
            <a:r>
              <a:rPr lang="en-US" sz="1400" dirty="0">
                <a:latin typeface="Lucida Console" panose="020B0609040504020204" pitchFamily="49" charset="0"/>
              </a:rPr>
              <a:t>}</a:t>
            </a:r>
          </a:p>
        </p:txBody>
      </p:sp>
      <p:sp>
        <p:nvSpPr>
          <p:cNvPr id="5" name="Text Placeholder 2">
            <a:extLst>
              <a:ext uri="{FF2B5EF4-FFF2-40B4-BE49-F238E27FC236}">
                <a16:creationId xmlns:a16="http://schemas.microsoft.com/office/drawing/2014/main" id="{27FB7BCD-1D27-486C-9CD0-7E713456AB0E}"/>
              </a:ext>
            </a:extLst>
          </p:cNvPr>
          <p:cNvSpPr txBox="1">
            <a:spLocks/>
          </p:cNvSpPr>
          <p:nvPr/>
        </p:nvSpPr>
        <p:spPr>
          <a:xfrm>
            <a:off x="465138" y="1485810"/>
            <a:ext cx="11174927" cy="206210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CARD-UPDATE-IN-BODY</a:t>
            </a:r>
          </a:p>
          <a:p>
            <a:r>
              <a:rPr lang="en-US" sz="1400" b="1" dirty="0"/>
              <a:t>HTTP header indicating success or failure to the user</a:t>
            </a:r>
          </a:p>
          <a:p>
            <a:r>
              <a:rPr lang="en-US" sz="1400" b="1" dirty="0"/>
              <a:t>Allows an </a:t>
            </a:r>
            <a:r>
              <a:rPr lang="en-US" sz="1400" b="1" dirty="0" err="1"/>
              <a:t>HttpPOST</a:t>
            </a:r>
            <a:r>
              <a:rPr lang="en-US" sz="1400" b="1" dirty="0"/>
              <a:t> action to fully update the card as the action successfully completes</a:t>
            </a:r>
          </a:p>
          <a:p>
            <a:r>
              <a:rPr lang="en-US" sz="1400" b="1" dirty="0"/>
              <a:t>Include the JSON payload of the new card in the body of the response</a:t>
            </a:r>
          </a:p>
          <a:p>
            <a:r>
              <a:rPr lang="en-US" sz="1400" b="1" dirty="0"/>
              <a:t>Add the CARD-UPDATE-IN-BODY: true header to the response</a:t>
            </a:r>
          </a:p>
          <a:p>
            <a:endParaRPr lang="en-US" sz="1400" b="1" dirty="0"/>
          </a:p>
        </p:txBody>
      </p:sp>
    </p:spTree>
    <p:extLst>
      <p:ext uri="{BB962C8B-B14F-4D97-AF65-F5344CB8AC3E}">
        <p14:creationId xmlns:p14="http://schemas.microsoft.com/office/powerpoint/2010/main" val="21659675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2893100"/>
          </a:xfrm>
        </p:spPr>
        <p:txBody>
          <a:bodyPr/>
          <a:lstStyle/>
          <a:p>
            <a:pPr marL="342900" indent="-342900">
              <a:buFont typeface="Arial" panose="020B0604020202020204" pitchFamily="34" charset="0"/>
              <a:buChar char="•"/>
            </a:pPr>
            <a:r>
              <a:rPr lang="en-US" dirty="0"/>
              <a:t>Actions can be added to Actionable Messages </a:t>
            </a:r>
          </a:p>
          <a:p>
            <a:pPr marL="342900" indent="-342900">
              <a:buFont typeface="Arial" panose="020B0604020202020204" pitchFamily="34" charset="0"/>
              <a:buChar char="•"/>
            </a:pPr>
            <a:r>
              <a:rPr lang="en-US" dirty="0" err="1"/>
              <a:t>OpenUri</a:t>
            </a:r>
            <a:r>
              <a:rPr lang="en-US" dirty="0"/>
              <a:t> action allows device-specific targeting of URLs</a:t>
            </a:r>
          </a:p>
          <a:p>
            <a:pPr marL="342900" indent="-342900">
              <a:buFont typeface="Arial" panose="020B0604020202020204" pitchFamily="34" charset="0"/>
              <a:buChar char="•"/>
            </a:pPr>
            <a:r>
              <a:rPr lang="en-US" dirty="0"/>
              <a:t>Default OS behavior for </a:t>
            </a:r>
            <a:r>
              <a:rPr lang="en-US" dirty="0" err="1"/>
              <a:t>OpenUri</a:t>
            </a:r>
            <a:r>
              <a:rPr lang="en-US" dirty="0"/>
              <a:t> action is to typically open a browser</a:t>
            </a:r>
          </a:p>
          <a:p>
            <a:pPr marL="342900" indent="-342900">
              <a:buFont typeface="Arial" panose="020B0604020202020204" pitchFamily="34" charset="0"/>
              <a:buChar char="•"/>
            </a:pPr>
            <a:r>
              <a:rPr lang="en-US" dirty="0" err="1"/>
              <a:t>HttpPOST</a:t>
            </a:r>
            <a:r>
              <a:rPr lang="en-US" dirty="0"/>
              <a:t> action allows processing of HTTP POST requests</a:t>
            </a:r>
          </a:p>
          <a:p>
            <a:pPr marL="342900" indent="-342900">
              <a:buFont typeface="Arial" panose="020B0604020202020204" pitchFamily="34" charset="0"/>
              <a:buChar char="•"/>
            </a:pPr>
            <a:r>
              <a:rPr lang="en-US" dirty="0"/>
              <a:t>Web APIs that process POST requests must validate the bearer token</a:t>
            </a:r>
          </a:p>
          <a:p>
            <a:pPr marL="342900" indent="-342900">
              <a:buFont typeface="Arial" panose="020B0604020202020204" pitchFamily="34" charset="0"/>
              <a:buChar char="•"/>
            </a:pPr>
            <a:r>
              <a:rPr lang="en-US" dirty="0"/>
              <a:t>Return the CARD-ACTION-STATUS HTTP header to indicate meaningful status</a:t>
            </a:r>
          </a:p>
          <a:p>
            <a:pPr marL="342900" indent="-342900">
              <a:buFont typeface="Arial" panose="020B0604020202020204" pitchFamily="34" charset="0"/>
              <a:buChar char="•"/>
            </a:pPr>
            <a:r>
              <a:rPr lang="en-US" dirty="0"/>
              <a:t>Return the CARD-UPDATE-IN-BODY HTTP header to refresh card with JSON in body of response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Processing Actions from Actionable Messages</a:t>
            </a:r>
          </a:p>
        </p:txBody>
      </p:sp>
      <p:sp>
        <p:nvSpPr>
          <p:cNvPr id="5" name="Text Placeholder 4"/>
          <p:cNvSpPr>
            <a:spLocks noGrp="1"/>
          </p:cNvSpPr>
          <p:nvPr>
            <p:ph type="body" sz="quarter" idx="10"/>
          </p:nvPr>
        </p:nvSpPr>
        <p:spPr>
          <a:xfrm>
            <a:off x="6354764" y="960438"/>
            <a:ext cx="3914774" cy="4525962"/>
          </a:xfrm>
        </p:spPr>
        <p:txBody>
          <a:bodyPr/>
          <a:lstStyle/>
          <a:p>
            <a:r>
              <a:rPr lang="en-US" dirty="0"/>
              <a:t>Adding actions to cards</a:t>
            </a:r>
          </a:p>
          <a:p>
            <a:endParaRPr lang="en-US" dirty="0"/>
          </a:p>
          <a:p>
            <a:r>
              <a:rPr lang="en-US" dirty="0"/>
              <a:t>Registering in the Actionable Email Developer Dashboard</a:t>
            </a:r>
          </a:p>
          <a:p>
            <a:endParaRPr lang="en-US" dirty="0"/>
          </a:p>
          <a:p>
            <a:r>
              <a:rPr lang="en-US" dirty="0"/>
              <a:t>Registration criteria</a:t>
            </a:r>
          </a:p>
          <a:p>
            <a:endParaRPr lang="en-US" dirty="0"/>
          </a:p>
          <a:p>
            <a:r>
              <a:rPr lang="en-US" dirty="0"/>
              <a:t>Adding the Connect to Office 365 button to an existing web site</a:t>
            </a:r>
          </a:p>
          <a:p>
            <a:endParaRPr lang="en-US" dirty="0"/>
          </a:p>
          <a:p>
            <a:r>
              <a:rPr lang="en-US" dirty="0"/>
              <a:t>Validating the bearer token</a:t>
            </a:r>
          </a:p>
          <a:p>
            <a:endParaRPr lang="en-US" dirty="0"/>
          </a:p>
          <a:p>
            <a:r>
              <a:rPr lang="en-US" dirty="0"/>
              <a:t>Reporting success or failure</a:t>
            </a:r>
          </a:p>
          <a:p>
            <a:endParaRPr lang="en-US" dirty="0"/>
          </a:p>
          <a:p>
            <a:r>
              <a:rPr lang="en-US" dirty="0"/>
              <a:t>Refresh cards</a:t>
            </a:r>
          </a:p>
          <a:p>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Actions from Actionable Messages</a:t>
            </a:r>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7A895-367F-4CF0-B5E2-11F9BEEE5DF1}"/>
              </a:ext>
            </a:extLst>
          </p:cNvPr>
          <p:cNvSpPr>
            <a:spLocks noGrp="1"/>
          </p:cNvSpPr>
          <p:nvPr>
            <p:ph type="title"/>
          </p:nvPr>
        </p:nvSpPr>
        <p:spPr/>
        <p:txBody>
          <a:bodyPr/>
          <a:lstStyle/>
          <a:p>
            <a:r>
              <a:rPr lang="en-US" dirty="0"/>
              <a:t>Action processing overview</a:t>
            </a:r>
          </a:p>
        </p:txBody>
      </p:sp>
      <p:pic>
        <p:nvPicPr>
          <p:cNvPr id="5" name="Picture 4">
            <a:extLst>
              <a:ext uri="{FF2B5EF4-FFF2-40B4-BE49-F238E27FC236}">
                <a16:creationId xmlns:a16="http://schemas.microsoft.com/office/drawing/2014/main" id="{2DA3B128-D6FE-4653-BA37-220B8E2178B6}"/>
              </a:ext>
            </a:extLst>
          </p:cNvPr>
          <p:cNvPicPr>
            <a:picLocks noChangeAspect="1"/>
          </p:cNvPicPr>
          <p:nvPr/>
        </p:nvPicPr>
        <p:blipFill>
          <a:blip r:embed="rId3"/>
          <a:stretch>
            <a:fillRect/>
          </a:stretch>
        </p:blipFill>
        <p:spPr>
          <a:xfrm>
            <a:off x="2063947" y="3845957"/>
            <a:ext cx="547329" cy="700252"/>
          </a:xfrm>
          <a:prstGeom prst="rect">
            <a:avLst/>
          </a:prstGeom>
        </p:spPr>
      </p:pic>
      <p:pic>
        <p:nvPicPr>
          <p:cNvPr id="6" name="Picture 5">
            <a:extLst>
              <a:ext uri="{FF2B5EF4-FFF2-40B4-BE49-F238E27FC236}">
                <a16:creationId xmlns:a16="http://schemas.microsoft.com/office/drawing/2014/main" id="{36621503-7EE9-487C-A6A2-D8D1085DF164}"/>
              </a:ext>
            </a:extLst>
          </p:cNvPr>
          <p:cNvPicPr>
            <a:picLocks noChangeAspect="1"/>
          </p:cNvPicPr>
          <p:nvPr/>
        </p:nvPicPr>
        <p:blipFill>
          <a:blip r:embed="rId4"/>
          <a:stretch>
            <a:fillRect/>
          </a:stretch>
        </p:blipFill>
        <p:spPr>
          <a:xfrm>
            <a:off x="5887116" y="2317563"/>
            <a:ext cx="689229" cy="690103"/>
          </a:xfrm>
          <a:prstGeom prst="rect">
            <a:avLst/>
          </a:prstGeom>
        </p:spPr>
      </p:pic>
      <p:cxnSp>
        <p:nvCxnSpPr>
          <p:cNvPr id="8" name="Straight Arrow Connector 7">
            <a:extLst>
              <a:ext uri="{FF2B5EF4-FFF2-40B4-BE49-F238E27FC236}">
                <a16:creationId xmlns:a16="http://schemas.microsoft.com/office/drawing/2014/main" id="{CD97251C-0042-4BC4-BD81-F07E939DD2EE}"/>
              </a:ext>
            </a:extLst>
          </p:cNvPr>
          <p:cNvCxnSpPr>
            <a:cxnSpLocks/>
          </p:cNvCxnSpPr>
          <p:nvPr/>
        </p:nvCxnSpPr>
        <p:spPr>
          <a:xfrm flipV="1">
            <a:off x="2747727" y="2836723"/>
            <a:ext cx="2969623" cy="11958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8757CD-B241-41BC-8E17-2744AC5FEE5E}"/>
              </a:ext>
            </a:extLst>
          </p:cNvPr>
          <p:cNvCxnSpPr>
            <a:cxnSpLocks/>
          </p:cNvCxnSpPr>
          <p:nvPr/>
        </p:nvCxnSpPr>
        <p:spPr>
          <a:xfrm flipH="1">
            <a:off x="2563355" y="2694994"/>
            <a:ext cx="2869182" cy="1150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B5DE426-1277-40DA-821A-6A237EAEE81D}"/>
              </a:ext>
            </a:extLst>
          </p:cNvPr>
          <p:cNvSpPr/>
          <p:nvPr/>
        </p:nvSpPr>
        <p:spPr bwMode="auto">
          <a:xfrm>
            <a:off x="1827944" y="3007666"/>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1</a:t>
            </a:r>
          </a:p>
        </p:txBody>
      </p:sp>
      <p:sp>
        <p:nvSpPr>
          <p:cNvPr id="15" name="Oval 14">
            <a:extLst>
              <a:ext uri="{FF2B5EF4-FFF2-40B4-BE49-F238E27FC236}">
                <a16:creationId xmlns:a16="http://schemas.microsoft.com/office/drawing/2014/main" id="{23AB4B66-FDAC-410D-8DA6-777E3E8F2944}"/>
              </a:ext>
            </a:extLst>
          </p:cNvPr>
          <p:cNvSpPr/>
          <p:nvPr/>
        </p:nvSpPr>
        <p:spPr bwMode="auto">
          <a:xfrm>
            <a:off x="3412882" y="3801199"/>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2</a:t>
            </a:r>
          </a:p>
        </p:txBody>
      </p:sp>
      <p:sp>
        <p:nvSpPr>
          <p:cNvPr id="16" name="TextBox 15">
            <a:extLst>
              <a:ext uri="{FF2B5EF4-FFF2-40B4-BE49-F238E27FC236}">
                <a16:creationId xmlns:a16="http://schemas.microsoft.com/office/drawing/2014/main" id="{781B4F1B-B46E-4809-ACA4-7F8F56AD8C15}"/>
              </a:ext>
            </a:extLst>
          </p:cNvPr>
          <p:cNvSpPr txBox="1"/>
          <p:nvPr/>
        </p:nvSpPr>
        <p:spPr>
          <a:xfrm>
            <a:off x="1961758" y="2894014"/>
            <a:ext cx="221881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Receive email with card</a:t>
            </a:r>
          </a:p>
        </p:txBody>
      </p:sp>
      <p:sp>
        <p:nvSpPr>
          <p:cNvPr id="17" name="TextBox 16">
            <a:extLst>
              <a:ext uri="{FF2B5EF4-FFF2-40B4-BE49-F238E27FC236}">
                <a16:creationId xmlns:a16="http://schemas.microsoft.com/office/drawing/2014/main" id="{19E1DAD3-25A1-4116-BBFD-8CF1D0601252}"/>
              </a:ext>
            </a:extLst>
          </p:cNvPr>
          <p:cNvSpPr txBox="1"/>
          <p:nvPr/>
        </p:nvSpPr>
        <p:spPr>
          <a:xfrm>
            <a:off x="3531700" y="3688174"/>
            <a:ext cx="93038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Submit</a:t>
            </a:r>
          </a:p>
        </p:txBody>
      </p:sp>
      <p:sp>
        <p:nvSpPr>
          <p:cNvPr id="18" name="Oval 17">
            <a:extLst>
              <a:ext uri="{FF2B5EF4-FFF2-40B4-BE49-F238E27FC236}">
                <a16:creationId xmlns:a16="http://schemas.microsoft.com/office/drawing/2014/main" id="{CB195A1F-22B0-425B-9AE7-4AC0B4E496F6}"/>
              </a:ext>
            </a:extLst>
          </p:cNvPr>
          <p:cNvSpPr/>
          <p:nvPr/>
        </p:nvSpPr>
        <p:spPr bwMode="auto">
          <a:xfrm>
            <a:off x="7585971" y="3801199"/>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4</a:t>
            </a:r>
          </a:p>
        </p:txBody>
      </p:sp>
      <p:sp>
        <p:nvSpPr>
          <p:cNvPr id="19" name="TextBox 18">
            <a:extLst>
              <a:ext uri="{FF2B5EF4-FFF2-40B4-BE49-F238E27FC236}">
                <a16:creationId xmlns:a16="http://schemas.microsoft.com/office/drawing/2014/main" id="{D7A3E3BB-9E6B-4240-B8A7-6EF8772EB869}"/>
              </a:ext>
            </a:extLst>
          </p:cNvPr>
          <p:cNvSpPr txBox="1"/>
          <p:nvPr/>
        </p:nvSpPr>
        <p:spPr>
          <a:xfrm>
            <a:off x="7704789" y="3688174"/>
            <a:ext cx="1476302"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Status</a:t>
            </a:r>
          </a:p>
          <a:p>
            <a:pPr>
              <a:lnSpc>
                <a:spcPct val="90000"/>
              </a:lnSpc>
              <a:spcAft>
                <a:spcPts val="600"/>
              </a:spcAft>
            </a:pPr>
            <a:r>
              <a:rPr lang="en-US" sz="1400" dirty="0">
                <a:gradFill>
                  <a:gsLst>
                    <a:gs pos="2917">
                      <a:schemeClr val="tx1"/>
                    </a:gs>
                    <a:gs pos="30000">
                      <a:schemeClr val="tx1"/>
                    </a:gs>
                  </a:gsLst>
                  <a:lin ang="5400000" scaled="0"/>
                </a:gradFill>
              </a:rPr>
              <a:t>+ refresh card</a:t>
            </a:r>
          </a:p>
        </p:txBody>
      </p:sp>
      <p:pic>
        <p:nvPicPr>
          <p:cNvPr id="20" name="Picture 19">
            <a:extLst>
              <a:ext uri="{FF2B5EF4-FFF2-40B4-BE49-F238E27FC236}">
                <a16:creationId xmlns:a16="http://schemas.microsoft.com/office/drawing/2014/main" id="{82DF000E-DF75-4D80-86DE-08645F5EA573}"/>
              </a:ext>
            </a:extLst>
          </p:cNvPr>
          <p:cNvPicPr>
            <a:picLocks noChangeAspect="1"/>
          </p:cNvPicPr>
          <p:nvPr/>
        </p:nvPicPr>
        <p:blipFill>
          <a:blip r:embed="rId5"/>
          <a:stretch>
            <a:fillRect/>
          </a:stretch>
        </p:blipFill>
        <p:spPr>
          <a:xfrm>
            <a:off x="9537783" y="3799662"/>
            <a:ext cx="648686" cy="639360"/>
          </a:xfrm>
          <a:prstGeom prst="rect">
            <a:avLst/>
          </a:prstGeom>
        </p:spPr>
      </p:pic>
      <p:cxnSp>
        <p:nvCxnSpPr>
          <p:cNvPr id="22" name="Straight Arrow Connector 21">
            <a:extLst>
              <a:ext uri="{FF2B5EF4-FFF2-40B4-BE49-F238E27FC236}">
                <a16:creationId xmlns:a16="http://schemas.microsoft.com/office/drawing/2014/main" id="{5E4146C7-069F-414C-A1CB-098AE0A42BFD}"/>
              </a:ext>
            </a:extLst>
          </p:cNvPr>
          <p:cNvCxnSpPr>
            <a:cxnSpLocks/>
          </p:cNvCxnSpPr>
          <p:nvPr/>
        </p:nvCxnSpPr>
        <p:spPr>
          <a:xfrm>
            <a:off x="6755387" y="2845345"/>
            <a:ext cx="2659735" cy="114557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EADAEF3-9A06-4194-9CA4-887D798726EF}"/>
              </a:ext>
            </a:extLst>
          </p:cNvPr>
          <p:cNvSpPr/>
          <p:nvPr/>
        </p:nvSpPr>
        <p:spPr bwMode="auto">
          <a:xfrm>
            <a:off x="8827193" y="3007666"/>
            <a:ext cx="267629" cy="263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3</a:t>
            </a:r>
          </a:p>
        </p:txBody>
      </p:sp>
      <p:sp>
        <p:nvSpPr>
          <p:cNvPr id="28" name="TextBox 27">
            <a:extLst>
              <a:ext uri="{FF2B5EF4-FFF2-40B4-BE49-F238E27FC236}">
                <a16:creationId xmlns:a16="http://schemas.microsoft.com/office/drawing/2014/main" id="{99D23993-0807-49FF-B46F-31B95EA64E60}"/>
              </a:ext>
            </a:extLst>
          </p:cNvPr>
          <p:cNvSpPr txBox="1"/>
          <p:nvPr/>
        </p:nvSpPr>
        <p:spPr>
          <a:xfrm>
            <a:off x="8961007" y="2894014"/>
            <a:ext cx="1548181"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 POST</a:t>
            </a:r>
          </a:p>
          <a:p>
            <a:pPr>
              <a:lnSpc>
                <a:spcPct val="90000"/>
              </a:lnSpc>
              <a:spcAft>
                <a:spcPts val="600"/>
              </a:spcAft>
            </a:pPr>
            <a:r>
              <a:rPr lang="en-US" sz="1400" dirty="0">
                <a:gradFill>
                  <a:gsLst>
                    <a:gs pos="2917">
                      <a:schemeClr val="tx1"/>
                    </a:gs>
                    <a:gs pos="30000">
                      <a:schemeClr val="tx1"/>
                    </a:gs>
                  </a:gsLst>
                  <a:lin ang="5400000" scaled="0"/>
                </a:gradFill>
              </a:rPr>
              <a:t>+ bearer token</a:t>
            </a:r>
          </a:p>
        </p:txBody>
      </p:sp>
      <p:cxnSp>
        <p:nvCxnSpPr>
          <p:cNvPr id="29" name="Straight Arrow Connector 28">
            <a:extLst>
              <a:ext uri="{FF2B5EF4-FFF2-40B4-BE49-F238E27FC236}">
                <a16:creationId xmlns:a16="http://schemas.microsoft.com/office/drawing/2014/main" id="{58027ECE-13CF-4824-BD0E-80A9827628E0}"/>
              </a:ext>
            </a:extLst>
          </p:cNvPr>
          <p:cNvCxnSpPr>
            <a:cxnSpLocks/>
          </p:cNvCxnSpPr>
          <p:nvPr/>
        </p:nvCxnSpPr>
        <p:spPr>
          <a:xfrm>
            <a:off x="6878048" y="2606458"/>
            <a:ext cx="2659735" cy="11455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Actionable Messages via Email</a:t>
            </a:r>
          </a:p>
        </p:txBody>
      </p:sp>
      <p:sp>
        <p:nvSpPr>
          <p:cNvPr id="25" name="Rectangle 24"/>
          <p:cNvSpPr/>
          <p:nvPr/>
        </p:nvSpPr>
        <p:spPr bwMode="auto">
          <a:xfrm>
            <a:off x="32679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Card-enabled mail client</a:t>
            </a:r>
          </a:p>
        </p:txBody>
      </p:sp>
      <p:cxnSp>
        <p:nvCxnSpPr>
          <p:cNvPr id="67" name="Straight Connector 66"/>
          <p:cNvCxnSpPr>
            <a:cxnSpLocks/>
          </p:cNvCxnSpPr>
          <p:nvPr/>
        </p:nvCxnSpPr>
        <p:spPr>
          <a:xfrm>
            <a:off x="7580259"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7537664"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44162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38745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p:cNvCxnSpPr>
            <a:cxnSpLocks/>
          </p:cNvCxnSpPr>
          <p:nvPr/>
        </p:nvCxnSpPr>
        <p:spPr>
          <a:xfrm>
            <a:off x="453640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49381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6179959" y="1440563"/>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https://api.contoso.com</a:t>
            </a:r>
          </a:p>
        </p:txBody>
      </p:sp>
      <p:sp>
        <p:nvSpPr>
          <p:cNvPr id="38" name="Rectangle 37"/>
          <p:cNvSpPr/>
          <p:nvPr/>
        </p:nvSpPr>
        <p:spPr bwMode="auto">
          <a:xfrm>
            <a:off x="3108938" y="1440563"/>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Email Server</a:t>
            </a:r>
          </a:p>
        </p:txBody>
      </p:sp>
      <p:cxnSp>
        <p:nvCxnSpPr>
          <p:cNvPr id="40" name="Straight Connector 39">
            <a:extLst>
              <a:ext uri="{FF2B5EF4-FFF2-40B4-BE49-F238E27FC236}">
                <a16:creationId xmlns:a16="http://schemas.microsoft.com/office/drawing/2014/main" id="{3A73CECC-CB17-4B81-AF10-C234D2E58B9D}"/>
              </a:ext>
            </a:extLst>
          </p:cNvPr>
          <p:cNvCxnSpPr>
            <a:cxnSpLocks/>
          </p:cNvCxnSpPr>
          <p:nvPr/>
        </p:nvCxnSpPr>
        <p:spPr>
          <a:xfrm>
            <a:off x="10649329" y="1780477"/>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9390763-7F42-4693-8BA4-FAB26F170283}"/>
              </a:ext>
            </a:extLst>
          </p:cNvPr>
          <p:cNvSpPr/>
          <p:nvPr/>
        </p:nvSpPr>
        <p:spPr bwMode="auto">
          <a:xfrm>
            <a:off x="10606734" y="1946354"/>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DF228B5-9F2D-418F-9ECD-9009149B2471}"/>
              </a:ext>
            </a:extLst>
          </p:cNvPr>
          <p:cNvSpPr/>
          <p:nvPr/>
        </p:nvSpPr>
        <p:spPr bwMode="auto">
          <a:xfrm>
            <a:off x="9221862" y="1440563"/>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Office 365</a:t>
            </a:r>
          </a:p>
        </p:txBody>
      </p:sp>
      <p:cxnSp>
        <p:nvCxnSpPr>
          <p:cNvPr id="5" name="Straight Arrow Connector 4">
            <a:extLst>
              <a:ext uri="{FF2B5EF4-FFF2-40B4-BE49-F238E27FC236}">
                <a16:creationId xmlns:a16="http://schemas.microsoft.com/office/drawing/2014/main" id="{D55E3CE6-06F5-493D-8B1B-6D830D69F0C6}"/>
              </a:ext>
            </a:extLst>
          </p:cNvPr>
          <p:cNvCxnSpPr/>
          <p:nvPr/>
        </p:nvCxnSpPr>
        <p:spPr>
          <a:xfrm flipH="1">
            <a:off x="4536405" y="2099733"/>
            <a:ext cx="30012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B46FFB-852F-4BB9-B608-4F334D739320}"/>
              </a:ext>
            </a:extLst>
          </p:cNvPr>
          <p:cNvSpPr txBox="1"/>
          <p:nvPr/>
        </p:nvSpPr>
        <p:spPr>
          <a:xfrm>
            <a:off x="5060068" y="2025366"/>
            <a:ext cx="188340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Send email w/ card</a:t>
            </a:r>
          </a:p>
        </p:txBody>
      </p:sp>
      <p:cxnSp>
        <p:nvCxnSpPr>
          <p:cNvPr id="45" name="Straight Arrow Connector 44">
            <a:extLst>
              <a:ext uri="{FF2B5EF4-FFF2-40B4-BE49-F238E27FC236}">
                <a16:creationId xmlns:a16="http://schemas.microsoft.com/office/drawing/2014/main" id="{D215F37A-1F76-4117-977A-776069108179}"/>
              </a:ext>
            </a:extLst>
          </p:cNvPr>
          <p:cNvCxnSpPr/>
          <p:nvPr/>
        </p:nvCxnSpPr>
        <p:spPr>
          <a:xfrm flipH="1">
            <a:off x="1486771" y="2446999"/>
            <a:ext cx="30012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E9491F8-1C4E-4961-939C-768D4B5BCC35}"/>
              </a:ext>
            </a:extLst>
          </p:cNvPr>
          <p:cNvSpPr txBox="1"/>
          <p:nvPr/>
        </p:nvSpPr>
        <p:spPr>
          <a:xfrm>
            <a:off x="2010434" y="2372632"/>
            <a:ext cx="212423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Retrieve email w/ card</a:t>
            </a:r>
          </a:p>
        </p:txBody>
      </p:sp>
      <p:cxnSp>
        <p:nvCxnSpPr>
          <p:cNvPr id="48" name="Straight Arrow Connector 47">
            <a:extLst>
              <a:ext uri="{FF2B5EF4-FFF2-40B4-BE49-F238E27FC236}">
                <a16:creationId xmlns:a16="http://schemas.microsoft.com/office/drawing/2014/main" id="{0F7FB056-3651-4653-8E1C-2CE5D4FC6100}"/>
              </a:ext>
            </a:extLst>
          </p:cNvPr>
          <p:cNvCxnSpPr>
            <a:cxnSpLocks/>
          </p:cNvCxnSpPr>
          <p:nvPr/>
        </p:nvCxnSpPr>
        <p:spPr>
          <a:xfrm flipH="1">
            <a:off x="1468180" y="2936364"/>
            <a:ext cx="9138554"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6782DE4-BFB2-4B21-A07F-296329831A82}"/>
              </a:ext>
            </a:extLst>
          </p:cNvPr>
          <p:cNvSpPr txBox="1"/>
          <p:nvPr/>
        </p:nvSpPr>
        <p:spPr>
          <a:xfrm>
            <a:off x="1991842" y="2861997"/>
            <a:ext cx="223061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Invoke </a:t>
            </a:r>
            <a:r>
              <a:rPr lang="en-US" sz="1400" dirty="0" err="1">
                <a:gradFill>
                  <a:gsLst>
                    <a:gs pos="2917">
                      <a:schemeClr val="tx1"/>
                    </a:gs>
                    <a:gs pos="30000">
                      <a:schemeClr val="tx1"/>
                    </a:gs>
                  </a:gsLst>
                  <a:lin ang="5400000" scaled="0"/>
                </a:gradFill>
              </a:rPr>
              <a:t>httpPOST</a:t>
            </a:r>
            <a:r>
              <a:rPr lang="en-US" sz="1400" dirty="0">
                <a:gradFill>
                  <a:gsLst>
                    <a:gs pos="2917">
                      <a:schemeClr val="tx1"/>
                    </a:gs>
                    <a:gs pos="30000">
                      <a:schemeClr val="tx1"/>
                    </a:gs>
                  </a:gsLst>
                  <a:lin ang="5400000" scaled="0"/>
                </a:gradFill>
              </a:rPr>
              <a:t> action</a:t>
            </a:r>
          </a:p>
        </p:txBody>
      </p:sp>
      <p:cxnSp>
        <p:nvCxnSpPr>
          <p:cNvPr id="51" name="Straight Arrow Connector 50">
            <a:extLst>
              <a:ext uri="{FF2B5EF4-FFF2-40B4-BE49-F238E27FC236}">
                <a16:creationId xmlns:a16="http://schemas.microsoft.com/office/drawing/2014/main" id="{0AAE5640-66D9-43E1-8AC2-1BC7BA6B18BD}"/>
              </a:ext>
            </a:extLst>
          </p:cNvPr>
          <p:cNvCxnSpPr/>
          <p:nvPr/>
        </p:nvCxnSpPr>
        <p:spPr>
          <a:xfrm flipH="1">
            <a:off x="7606836" y="3528313"/>
            <a:ext cx="30012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45249E1-63DC-4A79-8D24-E722DBF7FFD8}"/>
              </a:ext>
            </a:extLst>
          </p:cNvPr>
          <p:cNvSpPr txBox="1"/>
          <p:nvPr/>
        </p:nvSpPr>
        <p:spPr>
          <a:xfrm>
            <a:off x="8130499" y="3453946"/>
            <a:ext cx="2352888"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rPr>
              <a:t>httpPOST</a:t>
            </a:r>
            <a:r>
              <a:rPr lang="en-US" sz="1400" dirty="0">
                <a:gradFill>
                  <a:gsLst>
                    <a:gs pos="2917">
                      <a:schemeClr val="tx1"/>
                    </a:gs>
                    <a:gs pos="30000">
                      <a:schemeClr val="tx1"/>
                    </a:gs>
                  </a:gsLst>
                  <a:lin ang="5400000" scaled="0"/>
                </a:gradFill>
              </a:rPr>
              <a:t> + bearer token</a:t>
            </a:r>
          </a:p>
        </p:txBody>
      </p:sp>
      <p:cxnSp>
        <p:nvCxnSpPr>
          <p:cNvPr id="58" name="Straight Arrow Connector 57">
            <a:extLst>
              <a:ext uri="{FF2B5EF4-FFF2-40B4-BE49-F238E27FC236}">
                <a16:creationId xmlns:a16="http://schemas.microsoft.com/office/drawing/2014/main" id="{6926050F-2487-4F25-A129-023E6268D9CF}"/>
              </a:ext>
            </a:extLst>
          </p:cNvPr>
          <p:cNvCxnSpPr/>
          <p:nvPr/>
        </p:nvCxnSpPr>
        <p:spPr>
          <a:xfrm flipH="1">
            <a:off x="7606836" y="4290576"/>
            <a:ext cx="3001259"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70EFFC0-7338-431D-9A92-B927F0876223}"/>
              </a:ext>
            </a:extLst>
          </p:cNvPr>
          <p:cNvSpPr txBox="1"/>
          <p:nvPr/>
        </p:nvSpPr>
        <p:spPr>
          <a:xfrm>
            <a:off x="8130499" y="4216209"/>
            <a:ext cx="200753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Status + refresh card</a:t>
            </a:r>
          </a:p>
        </p:txBody>
      </p:sp>
      <p:cxnSp>
        <p:nvCxnSpPr>
          <p:cNvPr id="60" name="Straight Arrow Connector 59">
            <a:extLst>
              <a:ext uri="{FF2B5EF4-FFF2-40B4-BE49-F238E27FC236}">
                <a16:creationId xmlns:a16="http://schemas.microsoft.com/office/drawing/2014/main" id="{FC8C3E82-B162-487E-BCCE-E2F7C961E448}"/>
              </a:ext>
            </a:extLst>
          </p:cNvPr>
          <p:cNvCxnSpPr>
            <a:cxnSpLocks/>
          </p:cNvCxnSpPr>
          <p:nvPr/>
        </p:nvCxnSpPr>
        <p:spPr>
          <a:xfrm flipH="1">
            <a:off x="1441625" y="5029445"/>
            <a:ext cx="91385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771DC8-C794-4797-8E7A-E402091F809F}"/>
              </a:ext>
            </a:extLst>
          </p:cNvPr>
          <p:cNvSpPr txBox="1"/>
          <p:nvPr/>
        </p:nvSpPr>
        <p:spPr>
          <a:xfrm>
            <a:off x="8130499" y="5029354"/>
            <a:ext cx="150271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Card response</a:t>
            </a:r>
          </a:p>
        </p:txBody>
      </p:sp>
    </p:spTree>
    <p:extLst>
      <p:ext uri="{BB962C8B-B14F-4D97-AF65-F5344CB8AC3E}">
        <p14:creationId xmlns:p14="http://schemas.microsoft.com/office/powerpoint/2010/main" val="3842099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211C-B030-4641-BF61-E4F3EC3D9C5A}"/>
              </a:ext>
            </a:extLst>
          </p:cNvPr>
          <p:cNvSpPr>
            <a:spLocks noGrp="1"/>
          </p:cNvSpPr>
          <p:nvPr>
            <p:ph type="title"/>
          </p:nvPr>
        </p:nvSpPr>
        <p:spPr/>
        <p:txBody>
          <a:bodyPr/>
          <a:lstStyle/>
          <a:p>
            <a:r>
              <a:rPr lang="en-US" dirty="0"/>
              <a:t>Adding actions to cards</a:t>
            </a:r>
          </a:p>
        </p:txBody>
      </p:sp>
      <p:graphicFrame>
        <p:nvGraphicFramePr>
          <p:cNvPr id="3" name="Table Placeholder 13">
            <a:extLst>
              <a:ext uri="{FF2B5EF4-FFF2-40B4-BE49-F238E27FC236}">
                <a16:creationId xmlns:a16="http://schemas.microsoft.com/office/drawing/2014/main" id="{17510EBE-C3B8-48CC-A774-D099461FA64B}"/>
              </a:ext>
            </a:extLst>
          </p:cNvPr>
          <p:cNvGraphicFramePr>
            <a:graphicFrameLocks/>
          </p:cNvGraphicFramePr>
          <p:nvPr>
            <p:extLst>
              <p:ext uri="{D42A27DB-BD31-4B8C-83A1-F6EECF244321}">
                <p14:modId xmlns:p14="http://schemas.microsoft.com/office/powerpoint/2010/main" val="1676160276"/>
              </p:ext>
            </p:extLst>
          </p:nvPr>
        </p:nvGraphicFramePr>
        <p:xfrm>
          <a:off x="465138" y="2168524"/>
          <a:ext cx="11001932" cy="3231962"/>
        </p:xfrm>
        <a:graphic>
          <a:graphicData uri="http://schemas.openxmlformats.org/drawingml/2006/table">
            <a:tbl>
              <a:tblPr firstRow="1" bandRow="1">
                <a:tableStyleId>{5C22544A-7EE6-4342-B048-85BDC9FD1C3A}</a:tableStyleId>
              </a:tblPr>
              <a:tblGrid>
                <a:gridCol w="2278062">
                  <a:extLst>
                    <a:ext uri="{9D8B030D-6E8A-4147-A177-3AD203B41FA5}">
                      <a16:colId xmlns:a16="http://schemas.microsoft.com/office/drawing/2014/main" val="646318229"/>
                    </a:ext>
                  </a:extLst>
                </a:gridCol>
                <a:gridCol w="8723870">
                  <a:extLst>
                    <a:ext uri="{9D8B030D-6E8A-4147-A177-3AD203B41FA5}">
                      <a16:colId xmlns:a16="http://schemas.microsoft.com/office/drawing/2014/main" val="2037588904"/>
                    </a:ext>
                  </a:extLst>
                </a:gridCol>
              </a:tblGrid>
              <a:tr h="261847">
                <a:tc>
                  <a:txBody>
                    <a:bodyPr/>
                    <a:lstStyle/>
                    <a:p>
                      <a:r>
                        <a:rPr lang="en-US" sz="1400" b="1" kern="1200" dirty="0">
                          <a:solidFill>
                            <a:schemeClr val="bg2"/>
                          </a:solidFill>
                          <a:latin typeface="+mn-lt"/>
                          <a:ea typeface="+mn-ea"/>
                          <a:cs typeface="+mn-cs"/>
                        </a:rPr>
                        <a:t>Action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1326923">
                <a:tc>
                  <a:txBody>
                    <a:bodyPr/>
                    <a:lstStyle/>
                    <a:p>
                      <a:pPr>
                        <a:lnSpc>
                          <a:spcPts val="1600"/>
                        </a:lnSpc>
                      </a:pPr>
                      <a:r>
                        <a:rPr lang="en-US" sz="1400" b="1" i="0" dirty="0" err="1">
                          <a:solidFill>
                            <a:schemeClr val="accent1"/>
                          </a:solidFill>
                          <a:latin typeface="+mn-lt"/>
                        </a:rPr>
                        <a:t>OpenUri</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400" b="1" i="0" dirty="0">
                          <a:latin typeface="+mn-lt"/>
                        </a:rPr>
                        <a:t>Opens a URI in a browser or app</a:t>
                      </a:r>
                    </a:p>
                    <a:p>
                      <a:pPr>
                        <a:lnSpc>
                          <a:spcPts val="1600"/>
                        </a:lnSpc>
                      </a:pPr>
                      <a:r>
                        <a:rPr lang="en-US" sz="1400" b="1" i="0" dirty="0">
                          <a:latin typeface="+mn-lt"/>
                        </a:rPr>
                        <a:t> </a:t>
                      </a:r>
                    </a:p>
                    <a:p>
                      <a:pPr>
                        <a:lnSpc>
                          <a:spcPts val="1600"/>
                        </a:lnSpc>
                      </a:pPr>
                      <a:r>
                        <a:rPr lang="en-US" sz="1400" b="0" i="0" dirty="0">
                          <a:latin typeface="Lucida Console" panose="020B0609040504020204" pitchFamily="49" charset="0"/>
                        </a:rPr>
                        <a:t>"targets": [</a:t>
                      </a:r>
                    </a:p>
                    <a:p>
                      <a:pPr>
                        <a:lnSpc>
                          <a:spcPts val="1600"/>
                        </a:lnSpc>
                      </a:pPr>
                      <a:r>
                        <a:rPr lang="en-US" sz="1400" b="0" i="0" dirty="0">
                          <a:latin typeface="Lucida Console" panose="020B0609040504020204" pitchFamily="49" charset="0"/>
                        </a:rPr>
                        <a:t>    { "</a:t>
                      </a:r>
                      <a:r>
                        <a:rPr lang="en-US" sz="1400" b="0" i="0" dirty="0" err="1">
                          <a:latin typeface="Lucida Console" panose="020B0609040504020204" pitchFamily="49" charset="0"/>
                        </a:rPr>
                        <a:t>os</a:t>
                      </a:r>
                      <a:r>
                        <a:rPr lang="en-US" sz="1400" b="0" i="0" dirty="0">
                          <a:latin typeface="Lucida Console" panose="020B0609040504020204" pitchFamily="49" charset="0"/>
                        </a:rPr>
                        <a:t>": "default", "</a:t>
                      </a:r>
                      <a:r>
                        <a:rPr lang="en-US" sz="1400" b="0" i="0" dirty="0" err="1">
                          <a:latin typeface="Lucida Console" panose="020B0609040504020204" pitchFamily="49" charset="0"/>
                        </a:rPr>
                        <a:t>uri</a:t>
                      </a:r>
                      <a:r>
                        <a:rPr lang="en-US" sz="1400" b="0" i="0" dirty="0">
                          <a:latin typeface="Lucida Console" panose="020B0609040504020204" pitchFamily="49" charset="0"/>
                        </a:rPr>
                        <a:t>": "https://yammer.com/.../123" },</a:t>
                      </a:r>
                    </a:p>
                    <a:p>
                      <a:pPr>
                        <a:lnSpc>
                          <a:spcPts val="1600"/>
                        </a:lnSpc>
                      </a:pPr>
                      <a:r>
                        <a:rPr lang="en-US" sz="1400" b="0" i="0" dirty="0">
                          <a:latin typeface="Lucida Console" panose="020B0609040504020204" pitchFamily="49" charset="0"/>
                        </a:rPr>
                        <a:t>    { "</a:t>
                      </a:r>
                      <a:r>
                        <a:rPr lang="en-US" sz="1400" b="0" i="0" dirty="0" err="1">
                          <a:latin typeface="Lucida Console" panose="020B0609040504020204" pitchFamily="49" charset="0"/>
                        </a:rPr>
                        <a:t>os</a:t>
                      </a:r>
                      <a:r>
                        <a:rPr lang="en-US" sz="1400" b="0" i="0" dirty="0">
                          <a:latin typeface="Lucida Console" panose="020B0609040504020204" pitchFamily="49" charset="0"/>
                        </a:rPr>
                        <a:t>": "iOS", "</a:t>
                      </a:r>
                      <a:r>
                        <a:rPr lang="en-US" sz="1400" b="0" i="0" dirty="0" err="1">
                          <a:latin typeface="Lucida Console" panose="020B0609040504020204" pitchFamily="49" charset="0"/>
                        </a:rPr>
                        <a:t>uri</a:t>
                      </a:r>
                      <a:r>
                        <a:rPr lang="en-US" sz="1400" b="0" i="0" dirty="0">
                          <a:latin typeface="Lucida Console" panose="020B0609040504020204" pitchFamily="49" charset="0"/>
                        </a:rPr>
                        <a:t>": "yammer://u/123" },</a:t>
                      </a:r>
                    </a:p>
                    <a:p>
                      <a:pPr>
                        <a:lnSpc>
                          <a:spcPts val="1600"/>
                        </a:lnSpc>
                      </a:pPr>
                      <a:r>
                        <a:rPr lang="en-US" sz="1400" b="0" i="0" dirty="0">
                          <a:latin typeface="Lucida Console" panose="020B0609040504020204" pitchFamily="49" charset="0"/>
                        </a:rPr>
                        <a:t>    { "</a:t>
                      </a:r>
                      <a:r>
                        <a:rPr lang="en-US" sz="1400" b="0" i="0" dirty="0" err="1">
                          <a:latin typeface="Lucida Console" panose="020B0609040504020204" pitchFamily="49" charset="0"/>
                        </a:rPr>
                        <a:t>os</a:t>
                      </a:r>
                      <a:r>
                        <a:rPr lang="en-US" sz="1400" b="0" i="0" dirty="0">
                          <a:latin typeface="Lucida Console" panose="020B0609040504020204" pitchFamily="49" charset="0"/>
                        </a:rPr>
                        <a:t>": "android", "</a:t>
                      </a:r>
                      <a:r>
                        <a:rPr lang="en-US" sz="1400" b="0" i="0" dirty="0" err="1">
                          <a:latin typeface="Lucida Console" panose="020B0609040504020204" pitchFamily="49" charset="0"/>
                        </a:rPr>
                        <a:t>uri</a:t>
                      </a:r>
                      <a:r>
                        <a:rPr lang="en-US" sz="1400" b="0" i="0" dirty="0">
                          <a:latin typeface="Lucida Console" panose="020B0609040504020204" pitchFamily="49" charset="0"/>
                        </a:rPr>
                        <a:t>": "yammer://u/123" },</a:t>
                      </a:r>
                    </a:p>
                    <a:p>
                      <a:pPr>
                        <a:lnSpc>
                          <a:spcPts val="1600"/>
                        </a:lnSpc>
                      </a:pPr>
                      <a:r>
                        <a:rPr lang="en-US" sz="1400" b="0" i="0" dirty="0">
                          <a:latin typeface="Lucida Console" panose="020B0609040504020204" pitchFamily="49" charset="0"/>
                        </a:rPr>
                        <a:t>    { "</a:t>
                      </a:r>
                      <a:r>
                        <a:rPr lang="en-US" sz="1400" b="0" i="0" dirty="0" err="1">
                          <a:latin typeface="Lucida Console" panose="020B0609040504020204" pitchFamily="49" charset="0"/>
                        </a:rPr>
                        <a:t>os</a:t>
                      </a:r>
                      <a:r>
                        <a:rPr lang="en-US" sz="1400" b="0" i="0" dirty="0">
                          <a:latin typeface="Lucida Console" panose="020B0609040504020204" pitchFamily="49" charset="0"/>
                        </a:rPr>
                        <a:t>": "windows", "</a:t>
                      </a:r>
                      <a:r>
                        <a:rPr lang="en-US" sz="1400" b="0" i="0" dirty="0" err="1">
                          <a:latin typeface="Lucida Console" panose="020B0609040504020204" pitchFamily="49" charset="0"/>
                        </a:rPr>
                        <a:t>uri</a:t>
                      </a:r>
                      <a:r>
                        <a:rPr lang="en-US" sz="1400" b="0" i="0" dirty="0">
                          <a:latin typeface="Lucida Console" panose="020B0609040504020204" pitchFamily="49" charset="0"/>
                        </a:rPr>
                        <a:t>": "yammer://u/123" }</a:t>
                      </a:r>
                    </a:p>
                    <a:p>
                      <a:pPr>
                        <a:lnSpc>
                          <a:spcPts val="1600"/>
                        </a:lnSpc>
                      </a:pPr>
                      <a:r>
                        <a:rPr lang="en-US" sz="1400" b="0" i="0" dirty="0">
                          <a:latin typeface="Lucida Console" panose="020B0609040504020204" pitchFamily="49" charset="0"/>
                        </a:rPr>
                        <a: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605061">
                <a:tc>
                  <a:txBody>
                    <a:bodyPr/>
                    <a:lstStyle/>
                    <a:p>
                      <a:pPr>
                        <a:lnSpc>
                          <a:spcPts val="1600"/>
                        </a:lnSpc>
                      </a:pPr>
                      <a:r>
                        <a:rPr lang="en-US" sz="1400" b="1" i="0" dirty="0" err="1">
                          <a:solidFill>
                            <a:schemeClr val="accent1"/>
                          </a:solidFill>
                          <a:latin typeface="+mn-lt"/>
                        </a:rPr>
                        <a:t>HttpPOST</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HTTP POST request is sent to the specified URL, containing an HTTP authorization bearer token header and optional limited purpose token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605061">
                <a:tc>
                  <a:txBody>
                    <a:bodyPr/>
                    <a:lstStyle/>
                    <a:p>
                      <a:pPr>
                        <a:lnSpc>
                          <a:spcPts val="1600"/>
                        </a:lnSpc>
                      </a:pPr>
                      <a:r>
                        <a:rPr lang="en-US" sz="1400" b="1" i="0" dirty="0" err="1">
                          <a:solidFill>
                            <a:schemeClr val="accent1"/>
                          </a:solidFill>
                          <a:latin typeface="+mn-lt"/>
                        </a:rPr>
                        <a:t>ActionCard</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Presents additional UI that contains one or more Inputs, along with associated actions that can be either </a:t>
                      </a:r>
                      <a:r>
                        <a:rPr kumimoji="0" lang="en-US" sz="1400" b="1" i="0" u="none" strike="noStrike" kern="1200" cap="none" spc="0" normalizeH="0" baseline="0" noProof="0" dirty="0" err="1">
                          <a:ln>
                            <a:noFill/>
                          </a:ln>
                          <a:solidFill>
                            <a:srgbClr val="2F2F2F"/>
                          </a:solidFill>
                          <a:effectLst/>
                          <a:uLnTx/>
                          <a:uFillTx/>
                          <a:latin typeface="+mn-lt"/>
                          <a:ea typeface="+mn-ea"/>
                          <a:cs typeface="+mn-cs"/>
                        </a:rPr>
                        <a:t>OpenUri</a:t>
                      </a:r>
                      <a:r>
                        <a:rPr kumimoji="0" lang="en-US" sz="1400" b="1" i="0" u="none" strike="noStrike" kern="1200" cap="none" spc="0" normalizeH="0" baseline="0" noProof="0" dirty="0">
                          <a:ln>
                            <a:noFill/>
                          </a:ln>
                          <a:solidFill>
                            <a:srgbClr val="2F2F2F"/>
                          </a:solidFill>
                          <a:effectLst/>
                          <a:uLnTx/>
                          <a:uFillTx/>
                          <a:latin typeface="+mn-lt"/>
                          <a:ea typeface="+mn-ea"/>
                          <a:cs typeface="+mn-cs"/>
                        </a:rPr>
                        <a:t> or </a:t>
                      </a:r>
                      <a:r>
                        <a:rPr kumimoji="0" lang="en-US" sz="1400" b="1" i="0" u="none" strike="noStrike" kern="1200" cap="none" spc="0" normalizeH="0" baseline="0" noProof="0" dirty="0" err="1">
                          <a:ln>
                            <a:noFill/>
                          </a:ln>
                          <a:solidFill>
                            <a:srgbClr val="2F2F2F"/>
                          </a:solidFill>
                          <a:effectLst/>
                          <a:uLnTx/>
                          <a:uFillTx/>
                          <a:latin typeface="+mn-lt"/>
                          <a:ea typeface="+mn-ea"/>
                          <a:cs typeface="+mn-cs"/>
                        </a:rPr>
                        <a:t>HttpPOST</a:t>
                      </a:r>
                      <a:r>
                        <a:rPr kumimoji="0" lang="en-US" sz="1400" b="1" i="0" u="none" strike="noStrike" kern="1200" cap="none" spc="0" normalizeH="0" baseline="0" noProof="0" dirty="0">
                          <a:ln>
                            <a:noFill/>
                          </a:ln>
                          <a:solidFill>
                            <a:srgbClr val="2F2F2F"/>
                          </a:solidFill>
                          <a:effectLst/>
                          <a:uLnTx/>
                          <a:uFillTx/>
                          <a:latin typeface="+mn-lt"/>
                          <a:ea typeface="+mn-ea"/>
                          <a:cs typeface="+mn-cs"/>
                        </a:rPr>
                        <a:t> types.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213843"/>
                  </a:ext>
                </a:extLst>
              </a:tr>
            </a:tbl>
          </a:graphicData>
        </a:graphic>
      </p:graphicFrame>
    </p:spTree>
    <p:extLst>
      <p:ext uri="{BB962C8B-B14F-4D97-AF65-F5344CB8AC3E}">
        <p14:creationId xmlns:p14="http://schemas.microsoft.com/office/powerpoint/2010/main" val="34185315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9138-E748-4BA8-8F17-E881CD1EE32D}"/>
              </a:ext>
            </a:extLst>
          </p:cNvPr>
          <p:cNvSpPr>
            <a:spLocks noGrp="1"/>
          </p:cNvSpPr>
          <p:nvPr>
            <p:ph type="title"/>
          </p:nvPr>
        </p:nvSpPr>
        <p:spPr/>
        <p:txBody>
          <a:bodyPr/>
          <a:lstStyle/>
          <a:p>
            <a:r>
              <a:rPr lang="en-US" dirty="0" err="1"/>
              <a:t>HttpPOST</a:t>
            </a:r>
            <a:r>
              <a:rPr lang="en-US" dirty="0"/>
              <a:t> Action</a:t>
            </a:r>
          </a:p>
        </p:txBody>
      </p:sp>
      <p:sp>
        <p:nvSpPr>
          <p:cNvPr id="4" name="Rectangle 3">
            <a:extLst>
              <a:ext uri="{FF2B5EF4-FFF2-40B4-BE49-F238E27FC236}">
                <a16:creationId xmlns:a16="http://schemas.microsoft.com/office/drawing/2014/main" id="{8E854EDA-44E5-476F-8A5E-67979D940B55}"/>
              </a:ext>
            </a:extLst>
          </p:cNvPr>
          <p:cNvSpPr/>
          <p:nvPr/>
        </p:nvSpPr>
        <p:spPr>
          <a:xfrm>
            <a:off x="713232" y="1858155"/>
            <a:ext cx="11010766" cy="4247317"/>
          </a:xfrm>
          <a:prstGeom prst="rect">
            <a:avLst/>
          </a:prstGeom>
          <a:ln>
            <a:solidFill>
              <a:schemeClr val="tx1"/>
            </a:solidFill>
          </a:ln>
        </p:spPr>
        <p:txBody>
          <a:bodyPr wrap="square">
            <a:spAutoFit/>
          </a:bodyPr>
          <a:lstStyle/>
          <a:p>
            <a:r>
              <a:rPr lang="en-US" dirty="0">
                <a:latin typeface="Lucida Console" panose="020B0609040504020204" pitchFamily="49" charset="0"/>
              </a:rPr>
              <a:t>"</a:t>
            </a:r>
            <a:r>
              <a:rPr lang="en-US" dirty="0" err="1">
                <a:latin typeface="Lucida Console" panose="020B0609040504020204" pitchFamily="49" charset="0"/>
              </a:rPr>
              <a:t>potentialAction</a:t>
            </a:r>
            <a:r>
              <a:rPr lang="en-US" dirty="0">
                <a:latin typeface="Lucida Console" panose="020B0609040504020204" pitchFamily="49" charset="0"/>
              </a:rPr>
              <a:t>":[{</a:t>
            </a:r>
          </a:p>
          <a:p>
            <a:r>
              <a:rPr lang="en-US" dirty="0">
                <a:latin typeface="Lucida Console" panose="020B0609040504020204" pitchFamily="49" charset="0"/>
              </a:rPr>
              <a:t>    "@type": "</a:t>
            </a:r>
            <a:r>
              <a:rPr lang="en-US" dirty="0" err="1">
                <a:latin typeface="Lucida Console" panose="020B0609040504020204" pitchFamily="49" charset="0"/>
              </a:rPr>
              <a:t>ActionCard</a:t>
            </a:r>
            <a:r>
              <a:rPr lang="en-US" dirty="0">
                <a:latin typeface="Lucida Console" panose="020B0609040504020204" pitchFamily="49" charset="0"/>
              </a:rPr>
              <a:t>",</a:t>
            </a:r>
          </a:p>
          <a:p>
            <a:r>
              <a:rPr lang="en-US" dirty="0">
                <a:latin typeface="Lucida Console" panose="020B0609040504020204" pitchFamily="49" charset="0"/>
              </a:rPr>
              <a:t>    "name": "Approve",</a:t>
            </a:r>
          </a:p>
          <a:p>
            <a:r>
              <a:rPr lang="en-US" dirty="0">
                <a:latin typeface="Lucida Console" panose="020B0609040504020204" pitchFamily="49" charset="0"/>
              </a:rPr>
              <a:t>    "inputs": [{</a:t>
            </a:r>
          </a:p>
          <a:p>
            <a:r>
              <a:rPr lang="en-US" dirty="0">
                <a:latin typeface="Lucida Console" panose="020B0609040504020204" pitchFamily="49" charset="0"/>
              </a:rPr>
              <a:t>        "@type": "</a:t>
            </a:r>
            <a:r>
              <a:rPr lang="en-US" dirty="0" err="1">
                <a:latin typeface="Lucida Console" panose="020B0609040504020204" pitchFamily="49" charset="0"/>
              </a:rPr>
              <a:t>TextInput</a:t>
            </a:r>
            <a:r>
              <a:rPr lang="en-US" dirty="0">
                <a:latin typeface="Lucida Console" panose="020B0609040504020204" pitchFamily="49" charset="0"/>
              </a:rPr>
              <a:t>",</a:t>
            </a:r>
          </a:p>
          <a:p>
            <a:r>
              <a:rPr lang="en-US" dirty="0">
                <a:latin typeface="Lucida Console" panose="020B0609040504020204" pitchFamily="49" charset="0"/>
              </a:rPr>
              <a:t>        "id": "comment",</a:t>
            </a:r>
          </a:p>
          <a:p>
            <a:r>
              <a:rPr lang="en-US" dirty="0">
                <a:latin typeface="Lucida Console" panose="020B0609040504020204" pitchFamily="49" charset="0"/>
              </a:rPr>
              <a:t>        "</a:t>
            </a:r>
            <a:r>
              <a:rPr lang="en-US" dirty="0" err="1">
                <a:latin typeface="Lucida Console" panose="020B0609040504020204" pitchFamily="49" charset="0"/>
              </a:rPr>
              <a:t>isMultiline</a:t>
            </a:r>
            <a:r>
              <a:rPr lang="en-US" dirty="0">
                <a:latin typeface="Lucida Console" panose="020B0609040504020204" pitchFamily="49" charset="0"/>
              </a:rPr>
              <a:t>": true,</a:t>
            </a:r>
          </a:p>
          <a:p>
            <a:r>
              <a:rPr lang="en-US" dirty="0">
                <a:latin typeface="Lucida Console" panose="020B0609040504020204" pitchFamily="49" charset="0"/>
              </a:rPr>
              <a:t>        "title": "Reason (optional)" }],</a:t>
            </a:r>
          </a:p>
          <a:p>
            <a:r>
              <a:rPr lang="en-US" dirty="0">
                <a:latin typeface="Lucida Console" panose="020B0609040504020204" pitchFamily="49" charset="0"/>
              </a:rPr>
              <a:t>    "actions": [{</a:t>
            </a:r>
          </a:p>
          <a:p>
            <a:r>
              <a:rPr lang="en-US" dirty="0">
                <a:latin typeface="Lucida Console" panose="020B0609040504020204" pitchFamily="49" charset="0"/>
              </a:rPr>
              <a:t>        "@type": "</a:t>
            </a:r>
            <a:r>
              <a:rPr lang="en-US" dirty="0" err="1">
                <a:latin typeface="Lucida Console" panose="020B0609040504020204" pitchFamily="49" charset="0"/>
              </a:rPr>
              <a:t>HttpPOST</a:t>
            </a:r>
            <a:r>
              <a:rPr lang="en-US" dirty="0">
                <a:latin typeface="Lucida Console" panose="020B0609040504020204" pitchFamily="49" charset="0"/>
              </a:rPr>
              <a:t>",</a:t>
            </a:r>
          </a:p>
          <a:p>
            <a:r>
              <a:rPr lang="en-US" dirty="0">
                <a:latin typeface="Lucida Console" panose="020B0609040504020204" pitchFamily="49" charset="0"/>
              </a:rPr>
              <a:t>        "name": "Submit",</a:t>
            </a:r>
          </a:p>
          <a:p>
            <a:r>
              <a:rPr lang="en-US" dirty="0">
                <a:latin typeface="Lucida Console" panose="020B0609040504020204" pitchFamily="49" charset="0"/>
              </a:rPr>
              <a:t>        "target": "https://api.contoso.com/</a:t>
            </a:r>
            <a:r>
              <a:rPr lang="en-US" dirty="0" err="1">
                <a:latin typeface="Lucida Console" panose="020B0609040504020204" pitchFamily="49" charset="0"/>
              </a:rPr>
              <a:t>expense?id</a:t>
            </a:r>
            <a:r>
              <a:rPr lang="en-US" dirty="0">
                <a:latin typeface="Lucida Console" panose="020B0609040504020204" pitchFamily="49" charset="0"/>
              </a:rPr>
              <a:t>=9876&amp;action=approve",</a:t>
            </a:r>
          </a:p>
          <a:p>
            <a:r>
              <a:rPr lang="en-US" dirty="0">
                <a:latin typeface="Lucida Console" panose="020B0609040504020204" pitchFamily="49" charset="0"/>
              </a:rPr>
              <a:t>        "body": "={{</a:t>
            </a:r>
            <a:r>
              <a:rPr lang="en-US" dirty="0" err="1">
                <a:latin typeface="Lucida Console" panose="020B0609040504020204" pitchFamily="49" charset="0"/>
              </a:rPr>
              <a:t>comment.value</a:t>
            </a:r>
            <a:r>
              <a:rPr lang="en-US" dirty="0">
                <a:latin typeface="Lucida Console" panose="020B0609040504020204" pitchFamily="49" charset="0"/>
              </a:rPr>
              <a:t>}}",</a:t>
            </a:r>
          </a:p>
          <a:p>
            <a:r>
              <a:rPr lang="en-US" dirty="0">
                <a:latin typeface="Lucida Console" panose="020B0609040504020204" pitchFamily="49" charset="0"/>
              </a:rPr>
              <a:t>        "headers": [{ "Content-Type": "application/x-www-form-</a:t>
            </a:r>
            <a:r>
              <a:rPr lang="en-US" dirty="0" err="1">
                <a:latin typeface="Lucida Console" panose="020B0609040504020204" pitchFamily="49" charset="0"/>
              </a:rPr>
              <a:t>urlencoded</a:t>
            </a:r>
            <a:r>
              <a:rPr lang="en-US" dirty="0">
                <a:latin typeface="Lucida Console" panose="020B0609040504020204" pitchFamily="49" charset="0"/>
              </a:rPr>
              <a:t>" }]}]</a:t>
            </a:r>
          </a:p>
          <a:p>
            <a:r>
              <a:rPr lang="en-US" dirty="0">
                <a:latin typeface="Lucida Console" panose="020B0609040504020204" pitchFamily="49" charset="0"/>
              </a:rPr>
              <a:t>  },</a:t>
            </a:r>
            <a:endParaRPr lang="en-US" sz="1400" dirty="0">
              <a:latin typeface="Lucida Console" panose="020B0609040504020204" pitchFamily="49" charset="0"/>
            </a:endParaRPr>
          </a:p>
        </p:txBody>
      </p:sp>
    </p:spTree>
    <p:extLst>
      <p:ext uri="{BB962C8B-B14F-4D97-AF65-F5344CB8AC3E}">
        <p14:creationId xmlns:p14="http://schemas.microsoft.com/office/powerpoint/2010/main" val="11029207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B50F5-BC03-4396-8B44-491614DA0FC2}"/>
              </a:ext>
            </a:extLst>
          </p:cNvPr>
          <p:cNvSpPr>
            <a:spLocks noGrp="1"/>
          </p:cNvSpPr>
          <p:nvPr>
            <p:ph type="title"/>
          </p:nvPr>
        </p:nvSpPr>
        <p:spPr/>
        <p:txBody>
          <a:bodyPr/>
          <a:lstStyle/>
          <a:p>
            <a:r>
              <a:rPr lang="en-US" dirty="0"/>
              <a:t>Actionable Email Developer Dashboard</a:t>
            </a:r>
          </a:p>
        </p:txBody>
      </p:sp>
      <p:sp>
        <p:nvSpPr>
          <p:cNvPr id="5" name="Rectangle 4">
            <a:extLst>
              <a:ext uri="{FF2B5EF4-FFF2-40B4-BE49-F238E27FC236}">
                <a16:creationId xmlns:a16="http://schemas.microsoft.com/office/drawing/2014/main" id="{2AD0359A-6BD6-43CB-81D9-EC0A6779E6E1}"/>
              </a:ext>
            </a:extLst>
          </p:cNvPr>
          <p:cNvSpPr/>
          <p:nvPr/>
        </p:nvSpPr>
        <p:spPr>
          <a:xfrm>
            <a:off x="3595592" y="6296596"/>
            <a:ext cx="5405903" cy="369332"/>
          </a:xfrm>
          <a:prstGeom prst="rect">
            <a:avLst/>
          </a:prstGeom>
        </p:spPr>
        <p:txBody>
          <a:bodyPr wrap="none">
            <a:spAutoFit/>
          </a:bodyPr>
          <a:lstStyle/>
          <a:p>
            <a:r>
              <a:rPr lang="en-US" dirty="0"/>
              <a:t>https://outlook.office.com/connectors/oam/publish</a:t>
            </a:r>
          </a:p>
        </p:txBody>
      </p:sp>
      <p:pic>
        <p:nvPicPr>
          <p:cNvPr id="6" name="Picture 5">
            <a:extLst>
              <a:ext uri="{FF2B5EF4-FFF2-40B4-BE49-F238E27FC236}">
                <a16:creationId xmlns:a16="http://schemas.microsoft.com/office/drawing/2014/main" id="{F5961822-A101-4246-8439-94BBC708E673}"/>
              </a:ext>
            </a:extLst>
          </p:cNvPr>
          <p:cNvPicPr>
            <a:picLocks noChangeAspect="1"/>
          </p:cNvPicPr>
          <p:nvPr/>
        </p:nvPicPr>
        <p:blipFill>
          <a:blip r:embed="rId3"/>
          <a:stretch>
            <a:fillRect/>
          </a:stretch>
        </p:blipFill>
        <p:spPr>
          <a:xfrm>
            <a:off x="3818209" y="1347197"/>
            <a:ext cx="4960667" cy="4646142"/>
          </a:xfrm>
          <a:prstGeom prst="rect">
            <a:avLst/>
          </a:prstGeom>
          <a:ln>
            <a:solidFill>
              <a:schemeClr val="tx1"/>
            </a:solidFill>
          </a:ln>
        </p:spPr>
      </p:pic>
    </p:spTree>
    <p:extLst>
      <p:ext uri="{BB962C8B-B14F-4D97-AF65-F5344CB8AC3E}">
        <p14:creationId xmlns:p14="http://schemas.microsoft.com/office/powerpoint/2010/main" val="28004173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FC79-4241-4148-AB7A-900D429317FE}"/>
              </a:ext>
            </a:extLst>
          </p:cNvPr>
          <p:cNvSpPr>
            <a:spLocks noGrp="1"/>
          </p:cNvSpPr>
          <p:nvPr>
            <p:ph type="title"/>
          </p:nvPr>
        </p:nvSpPr>
        <p:spPr/>
        <p:txBody>
          <a:bodyPr/>
          <a:lstStyle/>
          <a:p>
            <a:r>
              <a:rPr lang="en-US" dirty="0"/>
              <a:t>Registration criteria for Global submission scope</a:t>
            </a:r>
          </a:p>
        </p:txBody>
      </p:sp>
      <p:sp>
        <p:nvSpPr>
          <p:cNvPr id="3" name="Text Placeholder 2">
            <a:extLst>
              <a:ext uri="{FF2B5EF4-FFF2-40B4-BE49-F238E27FC236}">
                <a16:creationId xmlns:a16="http://schemas.microsoft.com/office/drawing/2014/main" id="{441683A9-07C0-4AF2-BE18-310792F15914}"/>
              </a:ext>
            </a:extLst>
          </p:cNvPr>
          <p:cNvSpPr>
            <a:spLocks noGrp="1"/>
          </p:cNvSpPr>
          <p:nvPr>
            <p:ph type="body" sz="quarter" idx="10"/>
          </p:nvPr>
        </p:nvSpPr>
        <p:spPr>
          <a:xfrm>
            <a:off x="465138" y="1919804"/>
            <a:ext cx="11533187" cy="4185761"/>
          </a:xfrm>
        </p:spPr>
        <p:txBody>
          <a:bodyPr/>
          <a:lstStyle/>
          <a:p>
            <a:pPr marL="342900" indent="-342900">
              <a:buFont typeface="Arial" panose="020B0604020202020204" pitchFamily="34" charset="0"/>
              <a:buChar char="•"/>
            </a:pPr>
            <a:r>
              <a:rPr lang="en-US" dirty="0"/>
              <a:t>Emails must be authenticated via DKIM or SPF</a:t>
            </a:r>
          </a:p>
          <a:p>
            <a:pPr marL="342900" indent="-342900">
              <a:buFont typeface="Arial" panose="020B0604020202020204" pitchFamily="34" charset="0"/>
              <a:buChar char="•"/>
            </a:pPr>
            <a:r>
              <a:rPr lang="en-US" dirty="0"/>
              <a:t>Top-level domain (TLD) of the SPF check or DKIM signature must match the TLD of your From: email address</a:t>
            </a:r>
          </a:p>
          <a:p>
            <a:pPr marL="342900" indent="-342900">
              <a:buFont typeface="Arial" panose="020B0604020202020204" pitchFamily="34" charset="0"/>
              <a:buChar char="•"/>
            </a:pPr>
            <a:r>
              <a:rPr lang="en-US" dirty="0"/>
              <a:t>Emails must come from a static email address</a:t>
            </a:r>
          </a:p>
          <a:p>
            <a:pPr marL="342900" indent="-342900">
              <a:buFont typeface="Arial" panose="020B0604020202020204" pitchFamily="34" charset="0"/>
              <a:buChar char="•"/>
            </a:pPr>
            <a:r>
              <a:rPr lang="en-US" dirty="0"/>
              <a:t>Emails must follow the email sender guidelines</a:t>
            </a:r>
          </a:p>
          <a:p>
            <a:pPr marL="342900" indent="-342900">
              <a:buFont typeface="Arial" panose="020B0604020202020204" pitchFamily="34" charset="0"/>
              <a:buChar char="•"/>
            </a:pPr>
            <a:r>
              <a:rPr lang="en-US" dirty="0"/>
              <a:t>Consistent history of sending a high volume of mail from your domain</a:t>
            </a:r>
          </a:p>
          <a:p>
            <a:pPr marL="342900" indent="-342900">
              <a:buFont typeface="Arial" panose="020B0604020202020204" pitchFamily="34" charset="0"/>
              <a:buChar char="•"/>
            </a:pPr>
            <a:r>
              <a:rPr lang="en-US" dirty="0"/>
              <a:t>Very low rate of spam complaints from users</a:t>
            </a:r>
          </a:p>
          <a:p>
            <a:pPr marL="342900" indent="-342900">
              <a:buFont typeface="Arial" panose="020B0604020202020204" pitchFamily="34" charset="0"/>
              <a:buChar char="•"/>
            </a:pPr>
            <a:r>
              <a:rPr lang="en-US" dirty="0"/>
              <a:t>Use high-fidelity, routine and simple actions available for your service, otherwise use </a:t>
            </a:r>
            <a:r>
              <a:rPr lang="en-US" dirty="0" err="1"/>
              <a:t>OpenUri</a:t>
            </a:r>
            <a:r>
              <a:rPr lang="en-US" dirty="0"/>
              <a:t> actions for complex interactions</a:t>
            </a:r>
          </a:p>
          <a:p>
            <a:pPr marL="342900" indent="-342900">
              <a:buFont typeface="Arial" panose="020B0604020202020204" pitchFamily="34" charset="0"/>
              <a:buChar char="•"/>
            </a:pPr>
            <a:r>
              <a:rPr lang="en-US" dirty="0"/>
              <a:t>Actions should be used for transactional email where a high interaction rate is expected, they should not be used for promotional bulk mail</a:t>
            </a:r>
          </a:p>
          <a:p>
            <a:endParaRPr lang="en-US" dirty="0"/>
          </a:p>
        </p:txBody>
      </p:sp>
      <p:sp>
        <p:nvSpPr>
          <p:cNvPr id="6" name="Rectangle 5">
            <a:extLst>
              <a:ext uri="{FF2B5EF4-FFF2-40B4-BE49-F238E27FC236}">
                <a16:creationId xmlns:a16="http://schemas.microsoft.com/office/drawing/2014/main" id="{19AF0E6E-54E9-4747-A0B2-7CEF0A85700F}"/>
              </a:ext>
            </a:extLst>
          </p:cNvPr>
          <p:cNvSpPr/>
          <p:nvPr/>
        </p:nvSpPr>
        <p:spPr>
          <a:xfrm>
            <a:off x="760906" y="6327986"/>
            <a:ext cx="10941650" cy="369332"/>
          </a:xfrm>
          <a:prstGeom prst="rect">
            <a:avLst/>
          </a:prstGeom>
        </p:spPr>
        <p:txBody>
          <a:bodyPr wrap="square">
            <a:spAutoFit/>
          </a:bodyPr>
          <a:lstStyle/>
          <a:p>
            <a:r>
              <a:rPr lang="en-US" b="1" dirty="0"/>
              <a:t>https://docs.microsoft.com/outlook/actionable-messages/actionable-email-dev-dashboard</a:t>
            </a:r>
          </a:p>
        </p:txBody>
      </p:sp>
    </p:spTree>
    <p:extLst>
      <p:ext uri="{BB962C8B-B14F-4D97-AF65-F5344CB8AC3E}">
        <p14:creationId xmlns:p14="http://schemas.microsoft.com/office/powerpoint/2010/main" val="278016821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2471</Words>
  <Application>Microsoft Office PowerPoint</Application>
  <PresentationFormat>Custom</PresentationFormat>
  <Paragraphs>273</Paragraphs>
  <Slides>17</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Cards and Actions using Outlook Actionable Messages</vt:lpstr>
      <vt:lpstr>Processing Actions from Actionable Messages</vt:lpstr>
      <vt:lpstr>Processing Actions from Actionable Messages</vt:lpstr>
      <vt:lpstr>Action processing overview</vt:lpstr>
      <vt:lpstr>Actionable Messages via Email</vt:lpstr>
      <vt:lpstr>Adding actions to cards</vt:lpstr>
      <vt:lpstr>HttpPOST Action</vt:lpstr>
      <vt:lpstr>Actionable Email Developer Dashboard</vt:lpstr>
      <vt:lpstr>Registration criteria for Global submission scope</vt:lpstr>
      <vt:lpstr>Validating the bearer token</vt:lpstr>
      <vt:lpstr>Validating the bearer token</vt:lpstr>
      <vt:lpstr>Reporting success or failure</vt:lpstr>
      <vt:lpstr>Refresh cards</vt:lpstr>
      <vt:lpstr>Demo</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2017-09-23T01:34:31Z</dcterms:modified>
</cp:coreProperties>
</file>